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4092" r:id="rId1"/>
    <p:sldMasterId id="2147484108" r:id="rId2"/>
  </p:sldMasterIdLst>
  <p:notesMasterIdLst>
    <p:notesMasterId r:id="rId27"/>
  </p:notesMasterIdLst>
  <p:sldIdLst>
    <p:sldId id="312" r:id="rId3"/>
    <p:sldId id="256" r:id="rId4"/>
    <p:sldId id="313" r:id="rId5"/>
    <p:sldId id="258" r:id="rId6"/>
    <p:sldId id="314" r:id="rId7"/>
    <p:sldId id="297" r:id="rId8"/>
    <p:sldId id="299" r:id="rId9"/>
    <p:sldId id="305" r:id="rId10"/>
    <p:sldId id="315" r:id="rId11"/>
    <p:sldId id="303" r:id="rId12"/>
    <p:sldId id="262" r:id="rId13"/>
    <p:sldId id="306" r:id="rId14"/>
    <p:sldId id="311" r:id="rId15"/>
    <p:sldId id="308" r:id="rId16"/>
    <p:sldId id="310" r:id="rId17"/>
    <p:sldId id="309" r:id="rId18"/>
    <p:sldId id="323" r:id="rId19"/>
    <p:sldId id="317" r:id="rId20"/>
    <p:sldId id="318" r:id="rId21"/>
    <p:sldId id="319" r:id="rId22"/>
    <p:sldId id="316" r:id="rId23"/>
    <p:sldId id="320" r:id="rId24"/>
    <p:sldId id="321" r:id="rId25"/>
    <p:sldId id="322" r:id="rId26"/>
  </p:sldIdLst>
  <p:sldSz cx="9144000" cy="5143500" type="screen16x9"/>
  <p:notesSz cx="6858000" cy="9144000"/>
  <p:embeddedFontLst>
    <p:embeddedFont>
      <p:font typeface="Trebuchet MS" panose="020B0603020202020204" pitchFamily="34" charset="0"/>
      <p:regular r:id="rId28"/>
      <p:bold r:id="rId29"/>
      <p:italic r:id="rId30"/>
      <p:boldItalic r:id="rId31"/>
    </p:embeddedFont>
  </p:embeddedFontLst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18E7EF0-30BA-47A9-9E73-536E6FB35545}">
  <a:tblStyle styleId="{918E7EF0-30BA-47A9-9E73-536E6FB3554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FAFD12A-2A65-4255-B111-476A2ECDBF9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40"/>
  </p:normalViewPr>
  <p:slideViewPr>
    <p:cSldViewPr snapToGrid="0" snapToObjects="1">
      <p:cViewPr varScale="1">
        <p:scale>
          <a:sx n="90" d="100"/>
          <a:sy n="90" d="100"/>
        </p:scale>
        <p:origin x="5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55" d="100"/>
          <a:sy n="55" d="100"/>
        </p:scale>
        <p:origin x="288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1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87026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3365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14791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44606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OpenClassrooms | Certified B Corporation">
            <a:extLst>
              <a:ext uri="{FF2B5EF4-FFF2-40B4-BE49-F238E27FC236}">
                <a16:creationId xmlns:a16="http://schemas.microsoft.com/office/drawing/2014/main" id="{78AA13E6-10B7-4C34-8E3F-235372E383E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396" y="219111"/>
            <a:ext cx="2694488" cy="205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46A46CB-6A1C-4F2E-B75A-37DCCC1ECF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916" t="18830" r="74766" b="56203"/>
          <a:stretch/>
        </p:blipFill>
        <p:spPr bwMode="auto">
          <a:xfrm>
            <a:off x="262395" y="978186"/>
            <a:ext cx="2002899" cy="11554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34233546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674405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850063" y="1059656"/>
            <a:ext cx="1909762" cy="3835004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116013" y="1059656"/>
            <a:ext cx="5581650" cy="383500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581008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2710225" y="1310850"/>
            <a:ext cx="5476800" cy="25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4088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556331" y="1349141"/>
            <a:ext cx="7085700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▪"/>
              <a:defRPr/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/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/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/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/>
            </a:lvl9pPr>
          </a:lstStyle>
          <a:p>
            <a:endParaRPr dirty="0"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65621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2935400" y="1846200"/>
            <a:ext cx="5814900" cy="9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2935400" y="2604625"/>
            <a:ext cx="5814900" cy="4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698690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49288" y="250032"/>
            <a:ext cx="7162800" cy="832247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fr-FR" noProof="0"/>
              <a:t>Modifiez le style du titre</a:t>
            </a:r>
            <a:endParaRPr lang="ru-RU" noProof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49288" y="807244"/>
            <a:ext cx="7162800" cy="522685"/>
          </a:xfrm>
        </p:spPr>
        <p:txBody>
          <a:bodyPr/>
          <a:lstStyle>
            <a:lvl1pPr marL="0" indent="0">
              <a:buFontTx/>
              <a:buNone/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fr-FR" noProof="0"/>
              <a:t>Modifiez le style des sous-titres du masque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7203430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8842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fr-FR"/>
              <a:t>Modifiez le style du titre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6922632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116013" y="1491854"/>
            <a:ext cx="3744912" cy="3402806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013325" y="1491854"/>
            <a:ext cx="3746500" cy="3402806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92813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5716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736395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49922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02823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fr-FR"/>
              <a:t>Modifiez le style du titre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933282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fr-FR"/>
              <a:t>Modifiez le style du titre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fr-FR" noProof="0"/>
              <a:t>Cliquez sur l'icône pour ajouter une image</a:t>
            </a:r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49597030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74580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850063" y="1059656"/>
            <a:ext cx="1909762" cy="3835004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116013" y="1059656"/>
            <a:ext cx="5581650" cy="383500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8431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fr-FR"/>
              <a:t>Modifiez le style du titre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66490993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116013" y="1491854"/>
            <a:ext cx="3744912" cy="3402806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013325" y="1491854"/>
            <a:ext cx="3746500" cy="3402806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2067862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469844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7952836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131746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fr-FR"/>
              <a:t>Modifiez le style du titre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684885307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fr-FR"/>
              <a:t>Modifiez le style du titre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fr-FR" noProof="0"/>
              <a:t>Cliquez sur l'icône pour ajouter une image</a:t>
            </a:r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478580280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6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16013" y="1059656"/>
            <a:ext cx="65532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Modifiez le style du titre</a:t>
            </a:r>
            <a:endParaRPr lang="ru-RU"/>
          </a:p>
        </p:txBody>
      </p:sp>
      <p:sp>
        <p:nvSpPr>
          <p:cNvPr id="1027" name="Rectangle 8"/>
          <p:cNvSpPr>
            <a:spLocks noChangeArrowheads="1"/>
          </p:cNvSpPr>
          <p:nvPr/>
        </p:nvSpPr>
        <p:spPr bwMode="auto">
          <a:xfrm>
            <a:off x="0" y="4137423"/>
            <a:ext cx="9144000" cy="1006078"/>
          </a:xfrm>
          <a:prstGeom prst="rect">
            <a:avLst/>
          </a:prstGeom>
          <a:gradFill rotWithShape="1">
            <a:gsLst>
              <a:gs pos="0">
                <a:srgbClr val="765E2F">
                  <a:alpha val="0"/>
                </a:srgbClr>
              </a:gs>
              <a:gs pos="100000">
                <a:schemeClr val="folHlink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uk-UA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16013" y="1491854"/>
            <a:ext cx="7643812" cy="34028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2648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3" r:id="rId1"/>
    <p:sldLayoutId id="2147484094" r:id="rId2"/>
    <p:sldLayoutId id="2147484095" r:id="rId3"/>
    <p:sldLayoutId id="2147484096" r:id="rId4"/>
    <p:sldLayoutId id="2147484097" r:id="rId5"/>
    <p:sldLayoutId id="2147484098" r:id="rId6"/>
    <p:sldLayoutId id="2147484099" r:id="rId7"/>
    <p:sldLayoutId id="2147484100" r:id="rId8"/>
    <p:sldLayoutId id="2147484101" r:id="rId9"/>
    <p:sldLayoutId id="2147484102" r:id="rId10"/>
    <p:sldLayoutId id="2147484103" r:id="rId11"/>
    <p:sldLayoutId id="2147484104" r:id="rId12"/>
    <p:sldLayoutId id="2147484106" r:id="rId13"/>
    <p:sldLayoutId id="2147484107" r:id="rId14"/>
  </p:sldLayoutIdLst>
  <p:transition>
    <p:fade thruBlk="1"/>
  </p:transition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accent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accent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accent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accent2"/>
          </a:solidFill>
          <a:latin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accent2"/>
          </a:solidFill>
          <a:latin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accent2"/>
          </a:solidFill>
          <a:latin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accent2"/>
          </a:solidFill>
          <a:latin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accent2"/>
          </a:solidFill>
          <a:latin typeface="Arial" charset="0"/>
        </a:defRPr>
      </a:lvl9pPr>
    </p:titleStyle>
    <p:bodyStyle>
      <a:lvl1pPr marL="257175" indent="-257175" algn="l" rtl="0" eaLnBrk="1" fontAlgn="base" hangingPunct="1">
        <a:spcBef>
          <a:spcPct val="20000"/>
        </a:spcBef>
        <a:spcAft>
          <a:spcPct val="0"/>
        </a:spcAft>
        <a:buChar char="•"/>
        <a:defRPr sz="21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rtl="0" eaLnBrk="1" fontAlgn="base" hangingPunct="1">
        <a:spcBef>
          <a:spcPct val="20000"/>
        </a:spcBef>
        <a:spcAft>
          <a:spcPct val="0"/>
        </a:spcAft>
        <a:buChar char="–"/>
        <a:defRPr sz="1800" b="1">
          <a:solidFill>
            <a:schemeClr val="tx1"/>
          </a:solidFill>
          <a:latin typeface="+mn-lt"/>
        </a:defRPr>
      </a:lvl2pPr>
      <a:lvl3pPr marL="857250" indent="-17145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n-lt"/>
        </a:defRPr>
      </a:lvl3pPr>
      <a:lvl4pPr marL="1200150" indent="-171450" algn="l" rtl="0" eaLnBrk="1" fontAlgn="base" hangingPunct="1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n-lt"/>
        </a:defRPr>
      </a:lvl4pPr>
      <a:lvl5pPr marL="15430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16013" y="1059656"/>
            <a:ext cx="65532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Modifiez le style du titre</a:t>
            </a:r>
            <a:endParaRPr lang="ru-RU"/>
          </a:p>
        </p:txBody>
      </p:sp>
      <p:sp>
        <p:nvSpPr>
          <p:cNvPr id="1027" name="Rectangle 8"/>
          <p:cNvSpPr>
            <a:spLocks noChangeArrowheads="1"/>
          </p:cNvSpPr>
          <p:nvPr/>
        </p:nvSpPr>
        <p:spPr bwMode="auto">
          <a:xfrm>
            <a:off x="0" y="4137423"/>
            <a:ext cx="9144000" cy="1006078"/>
          </a:xfrm>
          <a:prstGeom prst="rect">
            <a:avLst/>
          </a:prstGeom>
          <a:gradFill rotWithShape="1">
            <a:gsLst>
              <a:gs pos="0">
                <a:srgbClr val="765E2F">
                  <a:alpha val="0"/>
                </a:srgbClr>
              </a:gs>
              <a:gs pos="100000">
                <a:schemeClr val="folHlink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uk-UA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16013" y="1491854"/>
            <a:ext cx="7643812" cy="34028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7866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9" r:id="rId1"/>
    <p:sldLayoutId id="2147484110" r:id="rId2"/>
    <p:sldLayoutId id="2147484111" r:id="rId3"/>
    <p:sldLayoutId id="2147484112" r:id="rId4"/>
    <p:sldLayoutId id="2147484113" r:id="rId5"/>
    <p:sldLayoutId id="2147484114" r:id="rId6"/>
    <p:sldLayoutId id="2147484115" r:id="rId7"/>
    <p:sldLayoutId id="2147484116" r:id="rId8"/>
    <p:sldLayoutId id="2147484117" r:id="rId9"/>
    <p:sldLayoutId id="2147484118" r:id="rId10"/>
    <p:sldLayoutId id="2147484119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accent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accent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accent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accent2"/>
          </a:solidFill>
          <a:latin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accent2"/>
          </a:solidFill>
          <a:latin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accent2"/>
          </a:solidFill>
          <a:latin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accent2"/>
          </a:solidFill>
          <a:latin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accent2"/>
          </a:solidFill>
          <a:latin typeface="Arial" charset="0"/>
        </a:defRPr>
      </a:lvl9pPr>
    </p:titleStyle>
    <p:bodyStyle>
      <a:lvl1pPr marL="257175" indent="-257175" algn="l" rtl="0" eaLnBrk="1" fontAlgn="base" hangingPunct="1">
        <a:spcBef>
          <a:spcPct val="20000"/>
        </a:spcBef>
        <a:spcAft>
          <a:spcPct val="0"/>
        </a:spcAft>
        <a:buChar char="•"/>
        <a:defRPr sz="21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rtl="0" eaLnBrk="1" fontAlgn="base" hangingPunct="1">
        <a:spcBef>
          <a:spcPct val="20000"/>
        </a:spcBef>
        <a:spcAft>
          <a:spcPct val="0"/>
        </a:spcAft>
        <a:buChar char="–"/>
        <a:defRPr sz="1800" b="1">
          <a:solidFill>
            <a:schemeClr val="tx1"/>
          </a:solidFill>
          <a:latin typeface="+mn-lt"/>
        </a:defRPr>
      </a:lvl2pPr>
      <a:lvl3pPr marL="857250" indent="-17145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n-lt"/>
        </a:defRPr>
      </a:lvl3pPr>
      <a:lvl4pPr marL="1200150" indent="-171450" algn="l" rtl="0" eaLnBrk="1" fontAlgn="base" hangingPunct="1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n-lt"/>
        </a:defRPr>
      </a:lvl4pPr>
      <a:lvl5pPr marL="15430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1;p14">
            <a:extLst>
              <a:ext uri="{FF2B5EF4-FFF2-40B4-BE49-F238E27FC236}">
                <a16:creationId xmlns:a16="http://schemas.microsoft.com/office/drawing/2014/main" id="{FCEB3C51-79B5-4EEB-A112-78CCB109D79E}"/>
              </a:ext>
            </a:extLst>
          </p:cNvPr>
          <p:cNvSpPr txBox="1">
            <a:spLocks/>
          </p:cNvSpPr>
          <p:nvPr/>
        </p:nvSpPr>
        <p:spPr bwMode="auto">
          <a:xfrm>
            <a:off x="3333185" y="-243276"/>
            <a:ext cx="5502471" cy="252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spcFirstLastPara="1" vert="horz" wrap="square" lIns="91425" tIns="91425" rIns="91425" bIns="91425" numCol="1" anchor="ctr" anchorCtr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5pPr>
            <a:lvl6pPr marL="342900"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6pPr>
            <a:lvl7pPr marL="685800"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7pPr>
            <a:lvl8pPr marL="1028700"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8pPr>
            <a:lvl9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FR" sz="2000" b="0" u="sng" kern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Projet 03 :</a:t>
            </a:r>
            <a:br>
              <a:rPr lang="fr-FR" kern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</a:br>
            <a:r>
              <a:rPr lang="fr-FR" sz="3600" kern="0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Concevez une application au service de la santé publique.</a:t>
            </a:r>
            <a:endParaRPr lang="fr-FR" kern="0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A05B629-A674-4535-A003-A9946932CF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6" t="18830" r="74766" b="56203"/>
          <a:stretch/>
        </p:blipFill>
        <p:spPr bwMode="auto">
          <a:xfrm>
            <a:off x="308344" y="1572466"/>
            <a:ext cx="1400175" cy="8077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Picture 6" descr="OpenClassrooms | Certified B Corporation">
            <a:extLst>
              <a:ext uri="{FF2B5EF4-FFF2-40B4-BE49-F238E27FC236}">
                <a16:creationId xmlns:a16="http://schemas.microsoft.com/office/drawing/2014/main" id="{613789ED-83A3-4379-AF18-651C497172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010" y="224811"/>
            <a:ext cx="2694488" cy="205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11;p2">
            <a:extLst>
              <a:ext uri="{FF2B5EF4-FFF2-40B4-BE49-F238E27FC236}">
                <a16:creationId xmlns:a16="http://schemas.microsoft.com/office/drawing/2014/main" id="{E97072F4-35A8-4117-9FE9-0A166A575399}"/>
              </a:ext>
            </a:extLst>
          </p:cNvPr>
          <p:cNvSpPr/>
          <p:nvPr/>
        </p:nvSpPr>
        <p:spPr>
          <a:xfrm>
            <a:off x="4572000" y="2313500"/>
            <a:ext cx="6212111" cy="270333"/>
          </a:xfrm>
          <a:prstGeom prst="rect">
            <a:avLst/>
          </a:prstGeom>
          <a:noFill/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cap="none" spc="0" dirty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    </a:t>
            </a:r>
            <a:r>
              <a:rPr lang="en-US" sz="1000" b="1" cap="none" spc="0" dirty="0" err="1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Soutenance</a:t>
            </a:r>
            <a:r>
              <a:rPr lang="en-US" sz="1000" b="0" cap="none" spc="0" dirty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du </a:t>
            </a:r>
            <a:r>
              <a:rPr lang="en-US" sz="10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11</a:t>
            </a:r>
            <a:r>
              <a:rPr lang="en-US" sz="1000" b="0" cap="none" spc="0" dirty="0">
                <a:ln w="0"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/03/2022</a:t>
            </a:r>
            <a:endParaRPr sz="1000" b="0" cap="none" spc="0" dirty="0">
              <a:ln w="0"/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9"/>
          <p:cNvSpPr txBox="1">
            <a:spLocks noGrp="1"/>
          </p:cNvSpPr>
          <p:nvPr>
            <p:ph type="sldNum" sz="quarter" idx="4294967295"/>
          </p:nvPr>
        </p:nvSpPr>
        <p:spPr>
          <a:xfrm>
            <a:off x="8632825" y="4530725"/>
            <a:ext cx="511175" cy="2746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5" name="Titre 2">
            <a:extLst>
              <a:ext uri="{FF2B5EF4-FFF2-40B4-BE49-F238E27FC236}">
                <a16:creationId xmlns:a16="http://schemas.microsoft.com/office/drawing/2014/main" id="{6A4D2893-3346-43B2-B298-86235A483F0E}"/>
              </a:ext>
            </a:extLst>
          </p:cNvPr>
          <p:cNvSpPr txBox="1">
            <a:spLocks/>
          </p:cNvSpPr>
          <p:nvPr/>
        </p:nvSpPr>
        <p:spPr bwMode="auto">
          <a:xfrm>
            <a:off x="1787262" y="-15851"/>
            <a:ext cx="5569476" cy="57014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spcFirstLastPara="1"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>
            <a:lvl1pPr lvl="0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lvl="1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2pPr>
            <a:lvl3pPr lvl="2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3pPr>
            <a:lvl4pPr lvl="3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4pPr>
            <a:lvl5pPr lvl="4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5pPr>
            <a:lvl6pPr marL="342900" lvl="5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6pPr>
            <a:lvl7pPr marL="685800" lvl="6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7pPr>
            <a:lvl8pPr marL="1028700" lvl="7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8pPr>
            <a:lvl9pPr marL="1371600" lvl="8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9pPr>
          </a:lstStyle>
          <a:p>
            <a:r>
              <a:rPr lang="fr-FR" sz="2000" kern="0" dirty="0"/>
              <a:t>Analyse exploration de la </a:t>
            </a:r>
            <a:r>
              <a:rPr lang="fr-FR" sz="2000" kern="0" dirty="0" err="1"/>
              <a:t>dataframe</a:t>
            </a:r>
            <a:r>
              <a:rPr lang="fr-FR" sz="2000" kern="0" dirty="0"/>
              <a:t> </a:t>
            </a:r>
            <a:r>
              <a:rPr lang="fr-FR" sz="2000" kern="0" dirty="0" err="1"/>
              <a:t>cleané</a:t>
            </a:r>
            <a:endParaRPr lang="fr-FR" sz="2000" kern="0" dirty="0"/>
          </a:p>
        </p:txBody>
      </p:sp>
      <p:sp>
        <p:nvSpPr>
          <p:cNvPr id="6" name="Titre 2">
            <a:extLst>
              <a:ext uri="{FF2B5EF4-FFF2-40B4-BE49-F238E27FC236}">
                <a16:creationId xmlns:a16="http://schemas.microsoft.com/office/drawing/2014/main" id="{D6CB9C8E-D81B-4338-875F-AD40153381FC}"/>
              </a:ext>
            </a:extLst>
          </p:cNvPr>
          <p:cNvSpPr txBox="1">
            <a:spLocks/>
          </p:cNvSpPr>
          <p:nvPr/>
        </p:nvSpPr>
        <p:spPr bwMode="auto">
          <a:xfrm>
            <a:off x="206555" y="597824"/>
            <a:ext cx="2579175" cy="57014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spcFirstLastPara="1"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>
            <a:lvl1pPr lvl="0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lvl="1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2pPr>
            <a:lvl3pPr lvl="2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3pPr>
            <a:lvl4pPr lvl="3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4pPr>
            <a:lvl5pPr lvl="4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5pPr>
            <a:lvl6pPr marL="342900" lvl="5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6pPr>
            <a:lvl7pPr marL="685800" lvl="6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7pPr>
            <a:lvl8pPr marL="1028700" lvl="7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8pPr>
            <a:lvl9pPr marL="1371600" lvl="8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9pPr>
          </a:lstStyle>
          <a:p>
            <a:r>
              <a:rPr lang="fr-FR" sz="2000" kern="0" dirty="0"/>
              <a:t>1. Analyse univarié:</a:t>
            </a:r>
          </a:p>
        </p:txBody>
      </p:sp>
      <p:sp>
        <p:nvSpPr>
          <p:cNvPr id="8" name="Google Shape;117;p17">
            <a:extLst>
              <a:ext uri="{FF2B5EF4-FFF2-40B4-BE49-F238E27FC236}">
                <a16:creationId xmlns:a16="http://schemas.microsoft.com/office/drawing/2014/main" id="{97A88591-EB13-4351-8A8C-6420AA7615C5}"/>
              </a:ext>
            </a:extLst>
          </p:cNvPr>
          <p:cNvSpPr txBox="1">
            <a:spLocks/>
          </p:cNvSpPr>
          <p:nvPr/>
        </p:nvSpPr>
        <p:spPr>
          <a:xfrm>
            <a:off x="-24314" y="1194142"/>
            <a:ext cx="9452344" cy="21809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 b="1">
                <a:solidFill>
                  <a:schemeClr val="tx1"/>
                </a:solidFill>
                <a:latin typeface="+mn-lt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n-lt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 marL="63500" indent="0"/>
            <a:r>
              <a:rPr lang="fr-FR" sz="1800" b="1" u="sng" kern="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Les variables numériques: </a:t>
            </a:r>
          </a:p>
          <a:p>
            <a:pPr marL="63500" indent="0"/>
            <a:r>
              <a:rPr lang="fr-FR" sz="1100" b="1" kern="0" dirty="0">
                <a:ln w="0"/>
                <a:solidFill>
                  <a:schemeClr val="accent1"/>
                </a:solidFill>
              </a:rPr>
              <a:t>'energy_100g', 'carbohydrates_100g', 'sugars_100g', 'fiber_100g’,  'proteins_100g', 'salt_100g', 'sodium_100g’, ‘nutrition-score-	fr_100g_sans_nan', 'fat_100g’</a:t>
            </a:r>
          </a:p>
          <a:p>
            <a:pPr marL="363538" lvl="1" indent="0"/>
            <a:endParaRPr lang="fr-FR" sz="1300" b="1" u="sng" kern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363538" lvl="1" indent="0"/>
            <a:r>
              <a:rPr lang="fr-FR" sz="1300" b="1" u="sng" kern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Distribution des variables: </a:t>
            </a:r>
          </a:p>
          <a:p>
            <a:pPr marL="63500" indent="0"/>
            <a:endParaRPr lang="fr-FR" sz="1600" b="1" u="sng" kern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63500" indent="0"/>
            <a:endParaRPr lang="fr-FR" sz="1600" b="1" u="sng" kern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63500" indent="0">
              <a:buNone/>
            </a:pPr>
            <a:endParaRPr lang="fr-FR" sz="1400" kern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63500" indent="0">
              <a:buFontTx/>
              <a:buNone/>
            </a:pPr>
            <a:endParaRPr lang="fr-FR" sz="1400" kern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63500" indent="0">
              <a:buFontTx/>
              <a:buNone/>
            </a:pPr>
            <a:endParaRPr lang="fr-FR" sz="1800" b="1" u="sng" kern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fr-FR" kern="0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D9DBE41-DAF3-4F60-AF8B-3B70B4E482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30" t="45269" r="38954" b="34096"/>
          <a:stretch/>
        </p:blipFill>
        <p:spPr>
          <a:xfrm>
            <a:off x="122487" y="2700416"/>
            <a:ext cx="4125433" cy="1060853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1C85B2D6-B2D6-40E0-B302-059D5BE64D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16" t="45683" r="38721" b="33682"/>
          <a:stretch/>
        </p:blipFill>
        <p:spPr>
          <a:xfrm>
            <a:off x="4572000" y="3037775"/>
            <a:ext cx="4221126" cy="1060853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1E8C5183-5B10-45A2-AA74-D32CBB742EB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465" t="46303" r="38372" b="31461"/>
          <a:stretch/>
        </p:blipFill>
        <p:spPr>
          <a:xfrm>
            <a:off x="122487" y="3761269"/>
            <a:ext cx="4221126" cy="114311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1990C2F-C0AF-4A11-B081-6AB018216D0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814" t="44856" r="38024" b="35966"/>
          <a:stretch/>
        </p:blipFill>
        <p:spPr>
          <a:xfrm>
            <a:off x="4716321" y="4053187"/>
            <a:ext cx="4221126" cy="985933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5A03E956-3E4E-489D-89B3-5DC634F25EE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814" t="47130" r="38024" b="32234"/>
          <a:stretch/>
        </p:blipFill>
        <p:spPr>
          <a:xfrm>
            <a:off x="4572000" y="1872195"/>
            <a:ext cx="4221126" cy="1060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29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>
            <a:spLocks noGrp="1"/>
          </p:cNvSpPr>
          <p:nvPr>
            <p:ph type="sldNum" sz="quarter" idx="4294967295"/>
          </p:nvPr>
        </p:nvSpPr>
        <p:spPr>
          <a:xfrm>
            <a:off x="8632825" y="4530725"/>
            <a:ext cx="511175" cy="2746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7128CA8-9CC5-40C2-8D6D-8B975C1D4D0C}"/>
              </a:ext>
            </a:extLst>
          </p:cNvPr>
          <p:cNvSpPr txBox="1"/>
          <p:nvPr/>
        </p:nvSpPr>
        <p:spPr>
          <a:xfrm>
            <a:off x="-334925" y="838867"/>
            <a:ext cx="4577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63538" lvl="1" indent="0"/>
            <a:r>
              <a:rPr lang="fr-FR" sz="1800" b="1" kern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- </a:t>
            </a:r>
            <a:r>
              <a:rPr lang="fr-FR" sz="1800" b="1" u="sng" kern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Boîtes à moustache: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5F99159-1582-499C-8388-E07DCDC880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395" t="35549" r="57907" b="29009"/>
          <a:stretch/>
        </p:blipFill>
        <p:spPr>
          <a:xfrm>
            <a:off x="212650" y="1208200"/>
            <a:ext cx="2349796" cy="182208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256D5E4-B2D7-40D2-BAAF-4CB1E70EC58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697" t="39479" r="57675" b="26965"/>
          <a:stretch/>
        </p:blipFill>
        <p:spPr>
          <a:xfrm>
            <a:off x="127589" y="3155213"/>
            <a:ext cx="2434857" cy="172513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F0709AA9-5294-45F7-8B1C-C8D55023326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930" t="37823" r="57442" b="28620"/>
          <a:stretch/>
        </p:blipFill>
        <p:spPr>
          <a:xfrm>
            <a:off x="6197967" y="1208200"/>
            <a:ext cx="2434857" cy="1725131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F804235A-F761-4C8B-A48E-19B467E60C9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465" t="37203" r="57907" b="29241"/>
          <a:stretch/>
        </p:blipFill>
        <p:spPr>
          <a:xfrm>
            <a:off x="6197968" y="3155213"/>
            <a:ext cx="2434857" cy="1725132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1BD06584-8F0F-445C-ADA3-0A6EF50FCBD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814" t="26449" r="57558" b="38109"/>
          <a:stretch/>
        </p:blipFill>
        <p:spPr>
          <a:xfrm>
            <a:off x="3162778" y="3058264"/>
            <a:ext cx="2434857" cy="1822080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148544CA-7501-4B3D-91C2-341B1470869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5930" t="50000" r="57442" b="16293"/>
          <a:stretch/>
        </p:blipFill>
        <p:spPr>
          <a:xfrm>
            <a:off x="3162778" y="1296030"/>
            <a:ext cx="2434857" cy="173288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66766AA-0DC1-47DC-8261-E6A9870FE41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32825" y="4530725"/>
            <a:ext cx="511175" cy="274638"/>
          </a:xfrm>
          <a:prstGeom prst="rect">
            <a:avLst/>
          </a:prstGeo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12</a:t>
            </a:fld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271F775-85ED-4862-B593-1B005BDF5DF8}"/>
              </a:ext>
            </a:extLst>
          </p:cNvPr>
          <p:cNvSpPr txBox="1"/>
          <p:nvPr/>
        </p:nvSpPr>
        <p:spPr>
          <a:xfrm>
            <a:off x="0" y="942385"/>
            <a:ext cx="8673510" cy="1538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b="1" u="sng" kern="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Les variables catégorielles: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kern="0" dirty="0">
                <a:ln w="0"/>
                <a:solidFill>
                  <a:schemeClr val="accent1"/>
                </a:solidFill>
              </a:rPr>
              <a:t>‘ingredients_text’,’product_name’,'pnns_groups_1’,’pnns_groups_2’,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kern="0" dirty="0">
                <a:ln w="0"/>
                <a:solidFill>
                  <a:schemeClr val="accent1"/>
                </a:solidFill>
              </a:rPr>
              <a:t>'</a:t>
            </a:r>
            <a:r>
              <a:rPr lang="en-US" sz="1200" b="1" kern="0" dirty="0" err="1">
                <a:ln w="0"/>
                <a:solidFill>
                  <a:schemeClr val="accent1"/>
                </a:solidFill>
              </a:rPr>
              <a:t>countries_ok</a:t>
            </a:r>
            <a:r>
              <a:rPr lang="en-US" sz="1200" b="1" kern="0" dirty="0">
                <a:ln w="0"/>
                <a:solidFill>
                  <a:schemeClr val="accent1"/>
                </a:solidFill>
              </a:rPr>
              <a:t>’</a:t>
            </a:r>
            <a:r>
              <a:rPr lang="fr-FR" sz="1200" b="1" kern="0" dirty="0">
                <a:ln w="0"/>
                <a:solidFill>
                  <a:schemeClr val="accent1"/>
                </a:solidFill>
              </a:rPr>
              <a:t> </a:t>
            </a:r>
            <a:endParaRPr lang="en-US" sz="1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b="1" u="sng" kern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Nuages de mots: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200" b="1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70B976F-4730-4371-B647-F17898624D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07" t="25621" r="26860" b="18307"/>
          <a:stretch/>
        </p:blipFill>
        <p:spPr>
          <a:xfrm>
            <a:off x="4955514" y="1711826"/>
            <a:ext cx="2953116" cy="185334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84D0D486-4F53-4E15-B11F-E4948304B2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53" t="29551" r="27791" b="14815"/>
          <a:stretch/>
        </p:blipFill>
        <p:spPr>
          <a:xfrm>
            <a:off x="1411892" y="2481268"/>
            <a:ext cx="2924863" cy="189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959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F7CB677-F531-4B7A-8941-8C1D5E4B7AF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32825" y="4530725"/>
            <a:ext cx="511175" cy="274638"/>
          </a:xfrm>
          <a:prstGeom prst="rect">
            <a:avLst/>
          </a:prstGeo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13</a:t>
            </a:fld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53BB3C01-03AE-4C27-91FA-79EE4C5A2C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05" t="39685" r="50000" b="13367"/>
          <a:stretch/>
        </p:blipFill>
        <p:spPr>
          <a:xfrm>
            <a:off x="2910819" y="2117134"/>
            <a:ext cx="2413592" cy="2413591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D1A1F48F-8581-4F2A-8CD9-0561721405DC}"/>
              </a:ext>
            </a:extLst>
          </p:cNvPr>
          <p:cNvSpPr txBox="1"/>
          <p:nvPr/>
        </p:nvSpPr>
        <p:spPr>
          <a:xfrm>
            <a:off x="2613107" y="1398013"/>
            <a:ext cx="45773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b="1" u="sng" kern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Diagramme à secteurs: </a:t>
            </a:r>
          </a:p>
        </p:txBody>
      </p:sp>
    </p:spTree>
    <p:extLst>
      <p:ext uri="{BB962C8B-B14F-4D97-AF65-F5344CB8AC3E}">
        <p14:creationId xmlns:p14="http://schemas.microsoft.com/office/powerpoint/2010/main" val="15159154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66766AA-0DC1-47DC-8261-E6A9870FE41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32825" y="4530725"/>
            <a:ext cx="511175" cy="274638"/>
          </a:xfrm>
          <a:prstGeom prst="rect">
            <a:avLst/>
          </a:prstGeo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14</a:t>
            </a:fld>
            <a:endParaRPr lang="fr-FR" dirty="0"/>
          </a:p>
        </p:txBody>
      </p:sp>
      <p:sp>
        <p:nvSpPr>
          <p:cNvPr id="5" name="Titre 2">
            <a:extLst>
              <a:ext uri="{FF2B5EF4-FFF2-40B4-BE49-F238E27FC236}">
                <a16:creationId xmlns:a16="http://schemas.microsoft.com/office/drawing/2014/main" id="{9C7A3556-FEF7-407B-BF48-51BF8953730C}"/>
              </a:ext>
            </a:extLst>
          </p:cNvPr>
          <p:cNvSpPr txBox="1">
            <a:spLocks/>
          </p:cNvSpPr>
          <p:nvPr/>
        </p:nvSpPr>
        <p:spPr bwMode="auto">
          <a:xfrm>
            <a:off x="206555" y="744673"/>
            <a:ext cx="2579175" cy="57014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spcFirstLastPara="1"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>
            <a:lvl1pPr lvl="0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lvl="1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2pPr>
            <a:lvl3pPr lvl="2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3pPr>
            <a:lvl4pPr lvl="3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4pPr>
            <a:lvl5pPr lvl="4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5pPr>
            <a:lvl6pPr marL="342900" lvl="5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6pPr>
            <a:lvl7pPr marL="685800" lvl="6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7pPr>
            <a:lvl8pPr marL="1028700" lvl="7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8pPr>
            <a:lvl9pPr marL="1371600" lvl="8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9pPr>
          </a:lstStyle>
          <a:p>
            <a:r>
              <a:rPr lang="fr-FR" sz="2000" kern="0" dirty="0"/>
              <a:t>2. Analyse bivarié: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90852A0-25F3-490E-B106-4E9F5B2D7457}"/>
              </a:ext>
            </a:extLst>
          </p:cNvPr>
          <p:cNvSpPr txBox="1"/>
          <p:nvPr/>
        </p:nvSpPr>
        <p:spPr>
          <a:xfrm>
            <a:off x="132127" y="1314818"/>
            <a:ext cx="82994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b="1" dirty="0">
                <a:solidFill>
                  <a:srgbClr val="FF0000"/>
                </a:solidFill>
              </a:rPr>
              <a:t>Graphiques croisant une variable numérique avec une variable</a:t>
            </a:r>
          </a:p>
          <a:p>
            <a:r>
              <a:rPr lang="fr-FR" sz="1400" b="1" dirty="0">
                <a:solidFill>
                  <a:srgbClr val="FF0000"/>
                </a:solidFill>
              </a:rPr>
              <a:t> catégorielle :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3DFFC80B-109C-47FB-B8C1-5CD5591CEF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08" t="42604" r="54119" b="28902"/>
          <a:stretch/>
        </p:blipFill>
        <p:spPr>
          <a:xfrm>
            <a:off x="6173600" y="99339"/>
            <a:ext cx="2714812" cy="186081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392CB6F4-8E78-4ED3-8F56-7BA5852892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442" t="33113" r="19535" b="41035"/>
          <a:stretch/>
        </p:blipFill>
        <p:spPr>
          <a:xfrm>
            <a:off x="414669" y="1960150"/>
            <a:ext cx="6081823" cy="152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7758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66766AA-0DC1-47DC-8261-E6A9870FE41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32825" y="4530725"/>
            <a:ext cx="511175" cy="274638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fr-FR" sz="675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fr-FR" sz="675" b="0" i="0" u="none" strike="noStrike" kern="1200" cap="none" spc="0" normalizeH="0" baseline="0" noProof="0" dirty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21E1318-CDBB-4109-B4F7-6030A9174B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325" t="33480" r="54186" b="37979"/>
          <a:stretch/>
        </p:blipFill>
        <p:spPr>
          <a:xfrm>
            <a:off x="116959" y="1010093"/>
            <a:ext cx="2567994" cy="1754372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0591644-A881-452F-B8E0-E25048D526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349" t="32446" r="55581" b="31981"/>
          <a:stretch/>
        </p:blipFill>
        <p:spPr>
          <a:xfrm>
            <a:off x="6293255" y="935663"/>
            <a:ext cx="2658139" cy="1828801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548C1436-71A4-47F9-BAE3-0E237BC113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340" t="36607" r="55590" b="27820"/>
          <a:stretch/>
        </p:blipFill>
        <p:spPr>
          <a:xfrm>
            <a:off x="6293256" y="2839243"/>
            <a:ext cx="2658139" cy="1828801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B989AFB7-4549-468C-8B16-E0C7B3A9A90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929" t="37617" r="55986" b="26810"/>
          <a:stretch/>
        </p:blipFill>
        <p:spPr>
          <a:xfrm>
            <a:off x="116959" y="2839243"/>
            <a:ext cx="2567994" cy="1828801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9F3CD6BF-F108-4769-B271-3E85CB46FDD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930" t="29758" r="55000" b="34669"/>
          <a:stretch/>
        </p:blipFill>
        <p:spPr>
          <a:xfrm>
            <a:off x="2759381" y="935663"/>
            <a:ext cx="2658139" cy="1828802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6CB20DD9-F09A-4839-9910-563FBD7611F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047" t="38651" r="55869" b="25776"/>
          <a:stretch/>
        </p:blipFill>
        <p:spPr>
          <a:xfrm>
            <a:off x="2759381" y="2839242"/>
            <a:ext cx="2567995" cy="1828801"/>
          </a:xfrm>
          <a:prstGeom prst="rect">
            <a:avLst/>
          </a:prstGeom>
        </p:spPr>
      </p:pic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109FBAC8-8AB5-42A4-A38F-AC41059B5345}"/>
              </a:ext>
            </a:extLst>
          </p:cNvPr>
          <p:cNvCxnSpPr>
            <a:cxnSpLocks/>
          </p:cNvCxnSpPr>
          <p:nvPr/>
        </p:nvCxnSpPr>
        <p:spPr>
          <a:xfrm>
            <a:off x="5805377" y="106326"/>
            <a:ext cx="0" cy="4805916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8" name="Titre 2">
            <a:extLst>
              <a:ext uri="{FF2B5EF4-FFF2-40B4-BE49-F238E27FC236}">
                <a16:creationId xmlns:a16="http://schemas.microsoft.com/office/drawing/2014/main" id="{2B3554A0-480F-4594-8F83-919DA2B1C166}"/>
              </a:ext>
            </a:extLst>
          </p:cNvPr>
          <p:cNvSpPr txBox="1">
            <a:spLocks/>
          </p:cNvSpPr>
          <p:nvPr/>
        </p:nvSpPr>
        <p:spPr bwMode="auto">
          <a:xfrm>
            <a:off x="1046527" y="190383"/>
            <a:ext cx="3727492" cy="57014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spcFirstLastPara="1"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>
            <a:lvl1pPr lvl="0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lvl="1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2pPr>
            <a:lvl3pPr lvl="2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3pPr>
            <a:lvl4pPr lvl="3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4pPr>
            <a:lvl5pPr lvl="4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5pPr>
            <a:lvl6pPr marL="342900" lvl="5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6pPr>
            <a:lvl7pPr marL="685800" lvl="6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7pPr>
            <a:lvl8pPr marL="1028700" lvl="7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8pPr>
            <a:lvl9pPr marL="1371600" lvl="8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9pPr>
          </a:lstStyle>
          <a:p>
            <a:r>
              <a:rPr lang="fr-FR" sz="2000" kern="0" dirty="0"/>
              <a:t>Les « mauvais » nutriments :</a:t>
            </a:r>
          </a:p>
        </p:txBody>
      </p:sp>
      <p:sp>
        <p:nvSpPr>
          <p:cNvPr id="29" name="Titre 2">
            <a:extLst>
              <a:ext uri="{FF2B5EF4-FFF2-40B4-BE49-F238E27FC236}">
                <a16:creationId xmlns:a16="http://schemas.microsoft.com/office/drawing/2014/main" id="{D91AA337-B333-448F-85A5-D704F525C5B7}"/>
              </a:ext>
            </a:extLst>
          </p:cNvPr>
          <p:cNvSpPr txBox="1">
            <a:spLocks/>
          </p:cNvSpPr>
          <p:nvPr/>
        </p:nvSpPr>
        <p:spPr bwMode="auto">
          <a:xfrm>
            <a:off x="6193235" y="174528"/>
            <a:ext cx="2579175" cy="57014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spcFirstLastPara="1"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>
            <a:lvl1pPr lvl="0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lvl="1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2pPr>
            <a:lvl3pPr lvl="2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3pPr>
            <a:lvl4pPr lvl="3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4pPr>
            <a:lvl5pPr lvl="4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5pPr>
            <a:lvl6pPr marL="342900" lvl="5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6pPr>
            <a:lvl7pPr marL="685800" lvl="6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7pPr>
            <a:lvl8pPr marL="1028700" lvl="7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8pPr>
            <a:lvl9pPr marL="1371600" lvl="8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9pPr>
          </a:lstStyle>
          <a:p>
            <a:r>
              <a:rPr lang="fr-FR" sz="2000" kern="0" dirty="0"/>
              <a:t>Les « bons »:</a:t>
            </a:r>
          </a:p>
        </p:txBody>
      </p:sp>
    </p:spTree>
    <p:extLst>
      <p:ext uri="{BB962C8B-B14F-4D97-AF65-F5344CB8AC3E}">
        <p14:creationId xmlns:p14="http://schemas.microsoft.com/office/powerpoint/2010/main" val="36748817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66766AA-0DC1-47DC-8261-E6A9870FE41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32825" y="4530725"/>
            <a:ext cx="511175" cy="274638"/>
          </a:xfrm>
          <a:prstGeom prst="rect">
            <a:avLst/>
          </a:prstGeo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16</a:t>
            </a:fld>
            <a:endParaRPr lang="fr-FR" dirty="0"/>
          </a:p>
        </p:txBody>
      </p:sp>
      <p:sp>
        <p:nvSpPr>
          <p:cNvPr id="3" name="Google Shape;141;p20">
            <a:extLst>
              <a:ext uri="{FF2B5EF4-FFF2-40B4-BE49-F238E27FC236}">
                <a16:creationId xmlns:a16="http://schemas.microsoft.com/office/drawing/2014/main" id="{3F628642-BCD2-43B2-BB4F-3EB4BD8856E8}"/>
              </a:ext>
            </a:extLst>
          </p:cNvPr>
          <p:cNvSpPr txBox="1">
            <a:spLocks/>
          </p:cNvSpPr>
          <p:nvPr/>
        </p:nvSpPr>
        <p:spPr>
          <a:xfrm>
            <a:off x="115223" y="811878"/>
            <a:ext cx="5456237" cy="116046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27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fr-FR" sz="1800" u="sng" dirty="0"/>
              <a:t>Matrice des corrélations :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5767818-C09B-4679-8AE5-6323B31446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326" t="22726" r="31512" b="5094"/>
          <a:stretch/>
        </p:blipFill>
        <p:spPr>
          <a:xfrm>
            <a:off x="3540641" y="212651"/>
            <a:ext cx="4837815" cy="4769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536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DC237B61-6AF6-4582-A821-E9C48CA00A27}"/>
              </a:ext>
            </a:extLst>
          </p:cNvPr>
          <p:cNvSpPr txBox="1"/>
          <p:nvPr/>
        </p:nvSpPr>
        <p:spPr>
          <a:xfrm>
            <a:off x="132127" y="1314818"/>
            <a:ext cx="82994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b="1" dirty="0">
                <a:solidFill>
                  <a:srgbClr val="FF0000"/>
                </a:solidFill>
              </a:rPr>
              <a:t>Graphiques croisant 2 variables numériques :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08BA49A-2A2C-4DF5-8C26-C03C155A2B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95" t="38237" r="56279" b="27017"/>
          <a:stretch/>
        </p:blipFill>
        <p:spPr>
          <a:xfrm>
            <a:off x="712380" y="1734635"/>
            <a:ext cx="3370523" cy="240956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F3BD254-1FFC-4074-B6AC-85DBCE5561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279" t="29343" r="55814" b="34670"/>
          <a:stretch/>
        </p:blipFill>
        <p:spPr>
          <a:xfrm>
            <a:off x="5061097" y="2581317"/>
            <a:ext cx="3168503" cy="2297165"/>
          </a:xfrm>
          <a:prstGeom prst="rect">
            <a:avLst/>
          </a:prstGeom>
        </p:spPr>
      </p:pic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BEBC2025-1975-437E-9D3E-9D90ABE49DC7}"/>
              </a:ext>
            </a:extLst>
          </p:cNvPr>
          <p:cNvCxnSpPr/>
          <p:nvPr/>
        </p:nvCxnSpPr>
        <p:spPr>
          <a:xfrm flipV="1">
            <a:off x="1254642" y="2581317"/>
            <a:ext cx="2626241" cy="56592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15440327-FFF2-42D4-9273-F22F1C3C4F96}"/>
              </a:ext>
            </a:extLst>
          </p:cNvPr>
          <p:cNvCxnSpPr/>
          <p:nvPr/>
        </p:nvCxnSpPr>
        <p:spPr>
          <a:xfrm>
            <a:off x="5528930" y="3689498"/>
            <a:ext cx="2456121" cy="233916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820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66766AA-0DC1-47DC-8261-E6A9870FE41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32825" y="4530725"/>
            <a:ext cx="511175" cy="274638"/>
          </a:xfrm>
          <a:prstGeom prst="rect">
            <a:avLst/>
          </a:prstGeo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18</a:t>
            </a:fld>
            <a:endParaRPr lang="fr-FR" dirty="0"/>
          </a:p>
        </p:txBody>
      </p:sp>
      <p:sp>
        <p:nvSpPr>
          <p:cNvPr id="4" name="Titre 2">
            <a:extLst>
              <a:ext uri="{FF2B5EF4-FFF2-40B4-BE49-F238E27FC236}">
                <a16:creationId xmlns:a16="http://schemas.microsoft.com/office/drawing/2014/main" id="{D9811DC4-061C-41FB-9FA7-723988F64B51}"/>
              </a:ext>
            </a:extLst>
          </p:cNvPr>
          <p:cNvSpPr txBox="1">
            <a:spLocks/>
          </p:cNvSpPr>
          <p:nvPr/>
        </p:nvSpPr>
        <p:spPr bwMode="auto">
          <a:xfrm>
            <a:off x="206555" y="597824"/>
            <a:ext cx="3025743" cy="57014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spcFirstLastPara="1"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>
            <a:lvl1pPr lvl="0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lvl="1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2pPr>
            <a:lvl3pPr lvl="2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3pPr>
            <a:lvl4pPr lvl="3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4pPr>
            <a:lvl5pPr lvl="4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5pPr>
            <a:lvl6pPr marL="342900" lvl="5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6pPr>
            <a:lvl7pPr marL="685800" lvl="6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7pPr>
            <a:lvl8pPr marL="1028700" lvl="7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8pPr>
            <a:lvl9pPr marL="1371600" lvl="8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9pPr>
          </a:lstStyle>
          <a:p>
            <a:r>
              <a:rPr lang="fr-FR" sz="2000" kern="0" dirty="0"/>
              <a:t>3. Analyse multivarié: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D93EE4A-5257-4C91-AE43-6C2124C7341E}"/>
              </a:ext>
            </a:extLst>
          </p:cNvPr>
          <p:cNvSpPr txBox="1"/>
          <p:nvPr/>
        </p:nvSpPr>
        <p:spPr>
          <a:xfrm>
            <a:off x="342899" y="1185322"/>
            <a:ext cx="53242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u="sng" kern="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Analyse en composante principale ou ACP:</a:t>
            </a:r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1866F23F-38F2-4175-9406-B8B5E8B48736}"/>
              </a:ext>
            </a:extLst>
          </p:cNvPr>
          <p:cNvSpPr txBox="1"/>
          <p:nvPr/>
        </p:nvSpPr>
        <p:spPr>
          <a:xfrm>
            <a:off x="467833" y="1669311"/>
            <a:ext cx="85379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u="sng" dirty="0"/>
              <a:t>But : </a:t>
            </a:r>
            <a:r>
              <a:rPr lang="fr-FR" sz="1400" dirty="0"/>
              <a:t>Réduire le nombre de variables quantitatives sous forme de facteurs de composantes principales.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B8A0B57-9A24-4ACF-A63E-B6C6625F7C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30" t="48371" r="55000" b="14401"/>
          <a:stretch/>
        </p:blipFill>
        <p:spPr>
          <a:xfrm>
            <a:off x="808074" y="1977087"/>
            <a:ext cx="3353000" cy="2414159"/>
          </a:xfrm>
          <a:prstGeom prst="rect">
            <a:avLst/>
          </a:prstGeom>
        </p:spPr>
      </p:pic>
      <p:sp>
        <p:nvSpPr>
          <p:cNvPr id="10" name="Flèche : droite 9">
            <a:extLst>
              <a:ext uri="{FF2B5EF4-FFF2-40B4-BE49-F238E27FC236}">
                <a16:creationId xmlns:a16="http://schemas.microsoft.com/office/drawing/2014/main" id="{6C7E1B82-32CE-4B7A-8554-7A6277052AF3}"/>
              </a:ext>
            </a:extLst>
          </p:cNvPr>
          <p:cNvSpPr/>
          <p:nvPr/>
        </p:nvSpPr>
        <p:spPr>
          <a:xfrm>
            <a:off x="4444409" y="2824414"/>
            <a:ext cx="627321" cy="2126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78F5480-FA5A-49C7-817B-1A5CABE47C08}"/>
              </a:ext>
            </a:extLst>
          </p:cNvPr>
          <p:cNvSpPr txBox="1"/>
          <p:nvPr/>
        </p:nvSpPr>
        <p:spPr>
          <a:xfrm>
            <a:off x="5549788" y="2607575"/>
            <a:ext cx="3338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 plans factoriels, pour avoir plus de 80% d’inertie</a:t>
            </a:r>
          </a:p>
        </p:txBody>
      </p:sp>
    </p:spTree>
    <p:extLst>
      <p:ext uri="{BB962C8B-B14F-4D97-AF65-F5344CB8AC3E}">
        <p14:creationId xmlns:p14="http://schemas.microsoft.com/office/powerpoint/2010/main" val="5271571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66766AA-0DC1-47DC-8261-E6A9870FE41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32825" y="4530725"/>
            <a:ext cx="511175" cy="274638"/>
          </a:xfrm>
          <a:prstGeom prst="rect">
            <a:avLst/>
          </a:prstGeo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19</a:t>
            </a:fld>
            <a:endParaRPr lang="fr-FR" dirty="0"/>
          </a:p>
        </p:txBody>
      </p:sp>
      <p:sp>
        <p:nvSpPr>
          <p:cNvPr id="8" name="Google Shape;141;p20">
            <a:extLst>
              <a:ext uri="{FF2B5EF4-FFF2-40B4-BE49-F238E27FC236}">
                <a16:creationId xmlns:a16="http://schemas.microsoft.com/office/drawing/2014/main" id="{468EDB2C-3F9D-4E09-AF30-21B9FF10ECB2}"/>
              </a:ext>
            </a:extLst>
          </p:cNvPr>
          <p:cNvSpPr txBox="1">
            <a:spLocks/>
          </p:cNvSpPr>
          <p:nvPr/>
        </p:nvSpPr>
        <p:spPr>
          <a:xfrm>
            <a:off x="265813" y="382771"/>
            <a:ext cx="2849527" cy="416477"/>
          </a:xfrm>
          <a:prstGeom prst="rect">
            <a:avLst/>
          </a:prstGeom>
          <a:solidFill>
            <a:schemeClr val="bg1"/>
          </a:solidFill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27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fr-FR" sz="1800" u="sng" dirty="0"/>
              <a:t>Cercles des corrélations :</a:t>
            </a: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22FABDCA-2CA2-4570-959A-31932C22A2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325" t="26449" r="38605" b="6553"/>
          <a:stretch/>
        </p:blipFill>
        <p:spPr>
          <a:xfrm>
            <a:off x="127611" y="1086331"/>
            <a:ext cx="4208112" cy="4057169"/>
          </a:xfrm>
          <a:prstGeom prst="rect">
            <a:avLst/>
          </a:prstGeom>
        </p:spPr>
      </p:pic>
      <p:sp>
        <p:nvSpPr>
          <p:cNvPr id="21" name="Ellipse 20">
            <a:extLst>
              <a:ext uri="{FF2B5EF4-FFF2-40B4-BE49-F238E27FC236}">
                <a16:creationId xmlns:a16="http://schemas.microsoft.com/office/drawing/2014/main" id="{FA0446D4-6918-432F-98D6-BCB1E044536C}"/>
              </a:ext>
            </a:extLst>
          </p:cNvPr>
          <p:cNvSpPr/>
          <p:nvPr/>
        </p:nvSpPr>
        <p:spPr>
          <a:xfrm>
            <a:off x="2004367" y="3561907"/>
            <a:ext cx="1397019" cy="47399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287DC7B4-B3DC-407B-833C-7994F18AF358}"/>
              </a:ext>
            </a:extLst>
          </p:cNvPr>
          <p:cNvSpPr txBox="1"/>
          <p:nvPr/>
        </p:nvSpPr>
        <p:spPr>
          <a:xfrm>
            <a:off x="1085981" y="3561906"/>
            <a:ext cx="871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Sucré</a:t>
            </a:r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48C9CD9A-0AC3-471D-983A-39001E064705}"/>
              </a:ext>
            </a:extLst>
          </p:cNvPr>
          <p:cNvSpPr/>
          <p:nvPr/>
        </p:nvSpPr>
        <p:spPr>
          <a:xfrm>
            <a:off x="2231667" y="1945758"/>
            <a:ext cx="1397019" cy="297712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A4AA78F4-F16B-4884-AB8D-2CD7C857858F}"/>
              </a:ext>
            </a:extLst>
          </p:cNvPr>
          <p:cNvSpPr txBox="1"/>
          <p:nvPr/>
        </p:nvSpPr>
        <p:spPr>
          <a:xfrm>
            <a:off x="1545174" y="1874138"/>
            <a:ext cx="918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B050"/>
                </a:solidFill>
              </a:rPr>
              <a:t>Salé</a:t>
            </a:r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EB191817-A14D-4BAC-9AAA-EB526BF43C7A}"/>
              </a:ext>
            </a:extLst>
          </p:cNvPr>
          <p:cNvSpPr/>
          <p:nvPr/>
        </p:nvSpPr>
        <p:spPr>
          <a:xfrm>
            <a:off x="2826016" y="2834904"/>
            <a:ext cx="1092214" cy="822696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CCB374CC-CB83-47BC-BEC1-53B44AD54154}"/>
              </a:ext>
            </a:extLst>
          </p:cNvPr>
          <p:cNvSpPr txBox="1"/>
          <p:nvPr/>
        </p:nvSpPr>
        <p:spPr>
          <a:xfrm>
            <a:off x="2702876" y="2256357"/>
            <a:ext cx="1996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70C0"/>
                </a:solidFill>
              </a:rPr>
              <a:t>Energie/graisses/Score nutritionnel</a:t>
            </a:r>
          </a:p>
        </p:txBody>
      </p:sp>
      <p:pic>
        <p:nvPicPr>
          <p:cNvPr id="30" name="Image 29">
            <a:extLst>
              <a:ext uri="{FF2B5EF4-FFF2-40B4-BE49-F238E27FC236}">
                <a16:creationId xmlns:a16="http://schemas.microsoft.com/office/drawing/2014/main" id="{821DCA51-8BE9-40DF-9F3C-5BE7CF1BE6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20" t="23556" r="38488" b="9438"/>
          <a:stretch/>
        </p:blipFill>
        <p:spPr>
          <a:xfrm>
            <a:off x="4806506" y="1085926"/>
            <a:ext cx="4263818" cy="4057169"/>
          </a:xfrm>
          <a:prstGeom prst="rect">
            <a:avLst/>
          </a:prstGeom>
        </p:spPr>
      </p:pic>
      <p:sp>
        <p:nvSpPr>
          <p:cNvPr id="31" name="Ellipse 30">
            <a:extLst>
              <a:ext uri="{FF2B5EF4-FFF2-40B4-BE49-F238E27FC236}">
                <a16:creationId xmlns:a16="http://schemas.microsoft.com/office/drawing/2014/main" id="{5DCFD0C6-EBF6-4721-8A98-22546349F289}"/>
              </a:ext>
            </a:extLst>
          </p:cNvPr>
          <p:cNvSpPr/>
          <p:nvPr/>
        </p:nvSpPr>
        <p:spPr>
          <a:xfrm rot="1717686">
            <a:off x="7727859" y="3011564"/>
            <a:ext cx="622677" cy="1320720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Ellipse 31">
            <a:extLst>
              <a:ext uri="{FF2B5EF4-FFF2-40B4-BE49-F238E27FC236}">
                <a16:creationId xmlns:a16="http://schemas.microsoft.com/office/drawing/2014/main" id="{CA90F499-1B7A-4B02-919B-D5A1B6A3A885}"/>
              </a:ext>
            </a:extLst>
          </p:cNvPr>
          <p:cNvSpPr/>
          <p:nvPr/>
        </p:nvSpPr>
        <p:spPr>
          <a:xfrm>
            <a:off x="6099791" y="2571750"/>
            <a:ext cx="811197" cy="263154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6005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94B3D392-5BBF-47DD-834F-235907B18F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574157" y="1870017"/>
            <a:ext cx="4914900" cy="3135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spcFirstLastPara="1" vert="horz" wrap="square" lIns="91425" tIns="91425" rIns="91425" bIns="91425" numCol="1" anchor="ctr" anchorCtr="0" compatLnSpc="1">
            <a:prstTxWarp prst="textNoShape">
              <a:avLst/>
            </a:prstTxWarp>
            <a:noAutofit/>
          </a:bodyPr>
          <a:lstStyle>
            <a:lvl1pPr lvl="0" algn="l" rtl="0" eaLnBrk="1" fontAlgn="base" hangingPunct="1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lvl="1" algn="l" rtl="0" eaLnBrk="1" fontAlgn="base" hangingPunct="1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solidFill>
                  <a:schemeClr val="accent2"/>
                </a:solidFill>
                <a:latin typeface="Arial" charset="0"/>
              </a:defRPr>
            </a:lvl2pPr>
            <a:lvl3pPr lvl="2" algn="l" rtl="0" eaLnBrk="1" fontAlgn="base" hangingPunct="1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solidFill>
                  <a:schemeClr val="accent2"/>
                </a:solidFill>
                <a:latin typeface="Arial" charset="0"/>
              </a:defRPr>
            </a:lvl3pPr>
            <a:lvl4pPr lvl="3" algn="l" rtl="0" eaLnBrk="1" fontAlgn="base" hangingPunct="1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solidFill>
                  <a:schemeClr val="accent2"/>
                </a:solidFill>
                <a:latin typeface="Arial" charset="0"/>
              </a:defRPr>
            </a:lvl4pPr>
            <a:lvl5pPr lvl="4" algn="l" rtl="0" eaLnBrk="1" fontAlgn="base" hangingPunct="1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solidFill>
                  <a:schemeClr val="accent2"/>
                </a:solidFill>
                <a:latin typeface="Arial" charset="0"/>
              </a:defRPr>
            </a:lvl5pPr>
            <a:lvl6pPr marL="342900" lvl="5" algn="l" rtl="0" eaLnBrk="1" fontAlgn="base" hangingPunct="1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solidFill>
                  <a:schemeClr val="accent2"/>
                </a:solidFill>
                <a:latin typeface="Arial" charset="0"/>
              </a:defRPr>
            </a:lvl6pPr>
            <a:lvl7pPr marL="685800" lvl="6" algn="l" rtl="0" eaLnBrk="1" fontAlgn="base" hangingPunct="1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solidFill>
                  <a:schemeClr val="accent2"/>
                </a:solidFill>
                <a:latin typeface="Arial" charset="0"/>
              </a:defRPr>
            </a:lvl7pPr>
            <a:lvl8pPr marL="1028700" lvl="7" algn="l" rtl="0" eaLnBrk="1" fontAlgn="base" hangingPunct="1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solidFill>
                  <a:schemeClr val="accent2"/>
                </a:solidFill>
                <a:latin typeface="Arial" charset="0"/>
              </a:defRPr>
            </a:lvl8pPr>
            <a:lvl9pPr marL="1371600" lvl="8" algn="l" rtl="0" eaLnBrk="1" fontAlgn="base" hangingPunct="1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>
                <a:solidFill>
                  <a:schemeClr val="accent2"/>
                </a:solidFill>
                <a:latin typeface="Arial" charset="0"/>
              </a:defRPr>
            </a:lvl9pPr>
          </a:lstStyle>
          <a:p>
            <a:pPr algn="ctr">
              <a:defRPr/>
            </a:pPr>
            <a:r>
              <a:rPr lang="en" sz="2000" b="1" i="1" u="sng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 problématique du projet </a:t>
            </a:r>
            <a:r>
              <a:rPr lang="en" sz="2000" i="1" u="sng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pPr>
              <a:defRPr/>
            </a:pPr>
            <a:endParaRPr lang="ru-RU" sz="3200" kern="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Google Shape;110;p16">
            <a:extLst>
              <a:ext uri="{FF2B5EF4-FFF2-40B4-BE49-F238E27FC236}">
                <a16:creationId xmlns:a16="http://schemas.microsoft.com/office/drawing/2014/main" id="{F93BD108-F8A6-4030-87A1-8D59880ADE7C}"/>
              </a:ext>
            </a:extLst>
          </p:cNvPr>
          <p:cNvSpPr txBox="1">
            <a:spLocks/>
          </p:cNvSpPr>
          <p:nvPr/>
        </p:nvSpPr>
        <p:spPr bwMode="auto">
          <a:xfrm>
            <a:off x="744261" y="2450973"/>
            <a:ext cx="8250883" cy="1974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 b="1">
                <a:solidFill>
                  <a:schemeClr val="tx1"/>
                </a:solidFill>
                <a:latin typeface="+mn-lt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n-lt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spcBef>
                <a:spcPts val="600"/>
              </a:spcBef>
            </a:pPr>
            <a:r>
              <a:rPr lang="fr-FR" kern="0" dirty="0"/>
              <a:t>Appel à projet par « Santé public France » : idées d’application en rapport avec l’alimentation.</a:t>
            </a:r>
          </a:p>
          <a:p>
            <a:pPr>
              <a:spcBef>
                <a:spcPts val="600"/>
              </a:spcBef>
            </a:pPr>
            <a:r>
              <a:rPr lang="fr-FR" b="1" u="sng" kern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Mission</a:t>
            </a:r>
            <a:r>
              <a:rPr lang="fr-FR" kern="0" dirty="0">
                <a:ln w="0"/>
              </a:rPr>
              <a:t>: concevoir cette application</a:t>
            </a:r>
            <a:r>
              <a:rPr lang="fr-FR" kern="0" dirty="0"/>
              <a:t>.</a:t>
            </a:r>
          </a:p>
          <a:p>
            <a:pPr marL="0" indent="0">
              <a:spcBef>
                <a:spcPts val="600"/>
              </a:spcBef>
              <a:buNone/>
            </a:pPr>
            <a:endParaRPr lang="fr-FR" b="1" kern="0" dirty="0"/>
          </a:p>
          <a:p>
            <a:pPr>
              <a:spcBef>
                <a:spcPts val="600"/>
              </a:spcBef>
            </a:pPr>
            <a:endParaRPr lang="fr-FR" kern="0" dirty="0"/>
          </a:p>
          <a:p>
            <a:pPr marL="0" indent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600" kern="0" dirty="0"/>
          </a:p>
          <a:p>
            <a:pPr marL="0" indent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600" kern="0" dirty="0"/>
          </a:p>
          <a:p>
            <a:pPr marL="0" indent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800" b="1" kern="0" dirty="0"/>
          </a:p>
          <a:p>
            <a:pPr marL="0" indent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800" b="1" kern="0" dirty="0"/>
          </a:p>
        </p:txBody>
      </p:sp>
      <p:sp>
        <p:nvSpPr>
          <p:cNvPr id="6" name="Google Shape;109;p16">
            <a:extLst>
              <a:ext uri="{FF2B5EF4-FFF2-40B4-BE49-F238E27FC236}">
                <a16:creationId xmlns:a16="http://schemas.microsoft.com/office/drawing/2014/main" id="{2B09C999-B3CE-4487-8E78-08355EFAA199}"/>
              </a:ext>
            </a:extLst>
          </p:cNvPr>
          <p:cNvSpPr txBox="1">
            <a:spLocks/>
          </p:cNvSpPr>
          <p:nvPr/>
        </p:nvSpPr>
        <p:spPr bwMode="auto">
          <a:xfrm>
            <a:off x="6512516" y="627"/>
            <a:ext cx="2801605" cy="900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spcFirstLastPara="1" vert="horz" wrap="square" lIns="91425" tIns="91425" rIns="91425" bIns="91425" numCol="1" anchor="ctr" anchorCtr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5pPr>
            <a:lvl6pPr marL="342900"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6pPr>
            <a:lvl7pPr marL="685800"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7pPr>
            <a:lvl8pPr marL="1028700"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8pPr>
            <a:lvl9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FR" sz="3200" kern="0"/>
              <a:t>Introduction</a:t>
            </a:r>
            <a:endParaRPr lang="fr-FR" sz="3200" kern="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6538949-F628-4644-81D6-8DAA1381DE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44" t="30792" r="50000" b="28464"/>
          <a:stretch/>
        </p:blipFill>
        <p:spPr>
          <a:xfrm>
            <a:off x="1892595" y="887153"/>
            <a:ext cx="3529652" cy="2861487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8F9B9E2B-9B57-40B7-9B2B-E0681EEB6A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744" t="45476" r="50000" b="12126"/>
          <a:stretch/>
        </p:blipFill>
        <p:spPr>
          <a:xfrm>
            <a:off x="5816009" y="2317897"/>
            <a:ext cx="3163472" cy="2668772"/>
          </a:xfrm>
          <a:prstGeom prst="rect">
            <a:avLst/>
          </a:prstGeom>
        </p:spPr>
      </p:pic>
      <p:sp>
        <p:nvSpPr>
          <p:cNvPr id="7" name="Google Shape;141;p20">
            <a:extLst>
              <a:ext uri="{FF2B5EF4-FFF2-40B4-BE49-F238E27FC236}">
                <a16:creationId xmlns:a16="http://schemas.microsoft.com/office/drawing/2014/main" id="{A180475D-D481-453F-9034-33F539F8196F}"/>
              </a:ext>
            </a:extLst>
          </p:cNvPr>
          <p:cNvSpPr txBox="1">
            <a:spLocks/>
          </p:cNvSpPr>
          <p:nvPr/>
        </p:nvSpPr>
        <p:spPr>
          <a:xfrm>
            <a:off x="180752" y="174532"/>
            <a:ext cx="4104168" cy="416477"/>
          </a:xfrm>
          <a:prstGeom prst="rect">
            <a:avLst/>
          </a:prstGeom>
          <a:solidFill>
            <a:schemeClr val="bg1"/>
          </a:solidFill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27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fr-FR" sz="1800" u="sng" dirty="0"/>
              <a:t>Projection des individus sur les axes:</a:t>
            </a:r>
          </a:p>
        </p:txBody>
      </p:sp>
    </p:spTree>
    <p:extLst>
      <p:ext uri="{BB962C8B-B14F-4D97-AF65-F5344CB8AC3E}">
        <p14:creationId xmlns:p14="http://schemas.microsoft.com/office/powerpoint/2010/main" val="5427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C5EC80DB-0FE2-46F1-B74F-3F928F7B6FE7}"/>
              </a:ext>
            </a:extLst>
          </p:cNvPr>
          <p:cNvSpPr txBox="1"/>
          <p:nvPr/>
        </p:nvSpPr>
        <p:spPr>
          <a:xfrm>
            <a:off x="342899" y="1185322"/>
            <a:ext cx="53242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u="sng" kern="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Analyse explicative avec l’</a:t>
            </a:r>
            <a:r>
              <a:rPr lang="fr-FR" b="1" u="sng" kern="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Anova</a:t>
            </a:r>
            <a:r>
              <a:rPr lang="fr-FR" b="1" u="sng" kern="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</a:t>
            </a:r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36D484B-A152-4E67-9542-6019B4D56CB3}"/>
              </a:ext>
            </a:extLst>
          </p:cNvPr>
          <p:cNvSpPr txBox="1"/>
          <p:nvPr/>
        </p:nvSpPr>
        <p:spPr>
          <a:xfrm>
            <a:off x="467833" y="2206877"/>
            <a:ext cx="85698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/>
              <a:t>Hypothèse H0</a:t>
            </a:r>
            <a:r>
              <a:rPr lang="fr-FR" dirty="0"/>
              <a:t> : </a:t>
            </a:r>
            <a:r>
              <a:rPr lang="fr-FR" i="1" dirty="0"/>
              <a:t>Il n'y a pas de différences entre les pays au niveau des scores nutritionnels</a:t>
            </a:r>
            <a:r>
              <a:rPr lang="fr-FR" dirty="0"/>
              <a:t> donc score du pays 1 = score du pays 2 = score du pays 3 etc...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3605A68-6F41-49C2-861C-7F53FB9CD8B1}"/>
              </a:ext>
            </a:extLst>
          </p:cNvPr>
          <p:cNvSpPr txBox="1"/>
          <p:nvPr/>
        </p:nvSpPr>
        <p:spPr>
          <a:xfrm>
            <a:off x="467833" y="1554654"/>
            <a:ext cx="85698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u="sng" dirty="0"/>
              <a:t>Question 1 : </a:t>
            </a:r>
            <a:r>
              <a:rPr lang="fr-FR" dirty="0"/>
              <a:t>Est-ce que le pays dans lequel est vendu le produit a une influence sur le score nutritionnel? 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C5084732-B7B4-49A4-9679-76761683B9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21" t="42903" r="34070" b="37151"/>
          <a:stretch/>
        </p:blipFill>
        <p:spPr>
          <a:xfrm>
            <a:off x="255180" y="2853208"/>
            <a:ext cx="5242111" cy="1825118"/>
          </a:xfrm>
          <a:prstGeom prst="rect">
            <a:avLst/>
          </a:prstGeom>
        </p:spPr>
      </p:pic>
      <p:sp>
        <p:nvSpPr>
          <p:cNvPr id="11" name="Ellipse 10">
            <a:extLst>
              <a:ext uri="{FF2B5EF4-FFF2-40B4-BE49-F238E27FC236}">
                <a16:creationId xmlns:a16="http://schemas.microsoft.com/office/drawing/2014/main" id="{F2E17BB4-E7D5-4BEA-BAAB-5ADA4C0899B8}"/>
              </a:ext>
            </a:extLst>
          </p:cNvPr>
          <p:cNvSpPr/>
          <p:nvPr/>
        </p:nvSpPr>
        <p:spPr>
          <a:xfrm>
            <a:off x="4572000" y="3753293"/>
            <a:ext cx="850605" cy="20488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5DCCF369-259B-4139-8A5C-C1A319642C2F}"/>
              </a:ext>
            </a:extLst>
          </p:cNvPr>
          <p:cNvCxnSpPr/>
          <p:nvPr/>
        </p:nvCxnSpPr>
        <p:spPr>
          <a:xfrm>
            <a:off x="5667153" y="3848986"/>
            <a:ext cx="680484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D9BB6183-7D42-4D88-BA31-BA42EC9F1703}"/>
              </a:ext>
            </a:extLst>
          </p:cNvPr>
          <p:cNvSpPr txBox="1"/>
          <p:nvPr/>
        </p:nvSpPr>
        <p:spPr>
          <a:xfrm>
            <a:off x="6347637" y="3664320"/>
            <a:ext cx="19138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On rejette H0.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E83AEAEA-6CF0-411F-BC0D-2CA90A8F80A6}"/>
              </a:ext>
            </a:extLst>
          </p:cNvPr>
          <p:cNvSpPr txBox="1"/>
          <p:nvPr/>
        </p:nvSpPr>
        <p:spPr>
          <a:xfrm>
            <a:off x="-137965" y="4678326"/>
            <a:ext cx="100475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i="1" dirty="0">
                <a:solidFill>
                  <a:schemeClr val="accent1"/>
                </a:solidFill>
              </a:rPr>
              <a:t>Le pays dans lequel est vendu le produit a donc bien un effet sur le score nutritionnel</a:t>
            </a:r>
            <a:endParaRPr lang="fr-FR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52106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E530BFE4-4BA5-4477-BD6A-A32202938A29}"/>
              </a:ext>
            </a:extLst>
          </p:cNvPr>
          <p:cNvSpPr txBox="1"/>
          <p:nvPr/>
        </p:nvSpPr>
        <p:spPr>
          <a:xfrm>
            <a:off x="744280" y="155023"/>
            <a:ext cx="7825562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fr-FR" b="1" kern="0" dirty="0">
                <a:solidFill>
                  <a:schemeClr val="accent1"/>
                </a:solidFill>
              </a:rPr>
              <a:t>O</a:t>
            </a:r>
            <a:r>
              <a:rPr lang="fr-FR" sz="1800" b="1" kern="0" dirty="0">
                <a:solidFill>
                  <a:schemeClr val="accent1"/>
                </a:solidFill>
              </a:rPr>
              <a:t>bservations évaluant la faisabilité de mon idée d’application: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86C1D6A-51BA-4892-B252-C4B537F07310}"/>
              </a:ext>
            </a:extLst>
          </p:cNvPr>
          <p:cNvSpPr txBox="1"/>
          <p:nvPr/>
        </p:nvSpPr>
        <p:spPr>
          <a:xfrm>
            <a:off x="1850066" y="1868897"/>
            <a:ext cx="70919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u="sng" dirty="0"/>
              <a:t>Corrélation entre les variables et le score nutritionnel : </a:t>
            </a:r>
          </a:p>
          <a:p>
            <a:pPr lvl="1"/>
            <a:r>
              <a:rPr lang="fr-FR" dirty="0"/>
              <a:t>Le nutri-score peut être amélioré grâce à certaines de ces variables. Cela pourrait être une aide pour les marques de produit, qui veulent avoir de meilleur score pour leur produit.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94A99B2-B00F-40FA-BB1D-F4E3E1C54DD2}"/>
              </a:ext>
            </a:extLst>
          </p:cNvPr>
          <p:cNvSpPr txBox="1"/>
          <p:nvPr/>
        </p:nvSpPr>
        <p:spPr>
          <a:xfrm>
            <a:off x="1850066" y="3174821"/>
            <a:ext cx="6507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u="sng" dirty="0"/>
              <a:t>Le score nutritionnel varie selon les pays : </a:t>
            </a:r>
            <a:r>
              <a:rPr lang="fr-FR" dirty="0" err="1"/>
              <a:t>cf</a:t>
            </a:r>
            <a:r>
              <a:rPr lang="fr-FR" dirty="0"/>
              <a:t> </a:t>
            </a:r>
            <a:r>
              <a:rPr lang="fr-FR" dirty="0" err="1"/>
              <a:t>Anova</a:t>
            </a:r>
            <a:r>
              <a:rPr lang="fr-FR" b="1" u="sng" dirty="0"/>
              <a:t> 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FE726D4-4619-41BA-9D87-3423B2018127}"/>
              </a:ext>
            </a:extLst>
          </p:cNvPr>
          <p:cNvSpPr txBox="1"/>
          <p:nvPr/>
        </p:nvSpPr>
        <p:spPr>
          <a:xfrm>
            <a:off x="1850066" y="839972"/>
            <a:ext cx="67197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u="sng" dirty="0"/>
              <a:t>Corrélation de certaines variables dans notre base de données : </a:t>
            </a:r>
            <a:r>
              <a:rPr lang="fr-FR" dirty="0"/>
              <a:t>Sucres/ carbohydrates, sodium/sel, apport énergétique/ graisses etc…</a:t>
            </a:r>
            <a:endParaRPr lang="fr-FR" b="1" u="sng" dirty="0"/>
          </a:p>
        </p:txBody>
      </p:sp>
    </p:spTree>
    <p:extLst>
      <p:ext uri="{BB962C8B-B14F-4D97-AF65-F5344CB8AC3E}">
        <p14:creationId xmlns:p14="http://schemas.microsoft.com/office/powerpoint/2010/main" val="16789147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7ED1CE6B-6BA3-4789-B647-07036448E129}"/>
              </a:ext>
            </a:extLst>
          </p:cNvPr>
          <p:cNvSpPr txBox="1"/>
          <p:nvPr/>
        </p:nvSpPr>
        <p:spPr>
          <a:xfrm>
            <a:off x="2105247" y="276446"/>
            <a:ext cx="4359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chemeClr val="accent1"/>
                </a:solidFill>
              </a:rPr>
              <a:t>SYNTHESE :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FB38B10-71F7-4B86-B21F-D39A64123FB2}"/>
              </a:ext>
            </a:extLst>
          </p:cNvPr>
          <p:cNvSpPr txBox="1"/>
          <p:nvPr/>
        </p:nvSpPr>
        <p:spPr>
          <a:xfrm>
            <a:off x="2105247" y="1073888"/>
            <a:ext cx="611371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Nous avons pu voir que les variables, issues de cette base de données </a:t>
            </a:r>
            <a:r>
              <a:rPr lang="fr-FR" dirty="0" err="1"/>
              <a:t>cleanée</a:t>
            </a:r>
            <a:r>
              <a:rPr lang="fr-FR" dirty="0"/>
              <a:t>, vérifiaient le principe du nutri-score (nutriments à éviter, nutriments à favoriser).</a:t>
            </a:r>
          </a:p>
          <a:p>
            <a:endParaRPr lang="fr-FR" dirty="0"/>
          </a:p>
          <a:p>
            <a:r>
              <a:rPr lang="fr-FR" dirty="0"/>
              <a:t>A l’aide du scan de l’étiquette du produit, l’application renverra un nutri-score, disponibles dans d’autres pays que ceux qui adoptent déjà le nutri-score. Les analyses montrent que le pays n’est pas indépendant du score nutritionnel.</a:t>
            </a:r>
          </a:p>
          <a:p>
            <a:endParaRPr lang="fr-FR" dirty="0"/>
          </a:p>
          <a:p>
            <a:r>
              <a:rPr lang="fr-FR" dirty="0"/>
              <a:t>Cela pourrait permettre aux marques d’améliorer la qualité de leurs produits en jouant sur les nutriments qui apportent de meilleurs scores.</a:t>
            </a:r>
          </a:p>
        </p:txBody>
      </p:sp>
    </p:spTree>
    <p:extLst>
      <p:ext uri="{BB962C8B-B14F-4D97-AF65-F5344CB8AC3E}">
        <p14:creationId xmlns:p14="http://schemas.microsoft.com/office/powerpoint/2010/main" val="2278006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66766AA-0DC1-47DC-8261-E6A9870FE41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32825" y="4530725"/>
            <a:ext cx="511175" cy="274638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fr-FR" sz="1800" b="0" i="0" u="none" strike="noStrike" kern="1200" cap="none" spc="0" normalizeH="0" baseline="0" noProof="0" smtClean="0">
                <a:ln>
                  <a:noFill/>
                </a:ln>
                <a:solidFill>
                  <a:srgbClr val="111111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111111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1526F94-1E2A-4689-878D-3B7F3B56017B}"/>
              </a:ext>
            </a:extLst>
          </p:cNvPr>
          <p:cNvSpPr txBox="1"/>
          <p:nvPr/>
        </p:nvSpPr>
        <p:spPr>
          <a:xfrm>
            <a:off x="2721935" y="2169042"/>
            <a:ext cx="28601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dirty="0">
                <a:solidFill>
                  <a:schemeClr val="accent1"/>
                </a:solidFill>
              </a:rPr>
              <a:t>MERCI</a:t>
            </a:r>
          </a:p>
        </p:txBody>
      </p:sp>
    </p:spTree>
    <p:extLst>
      <p:ext uri="{BB962C8B-B14F-4D97-AF65-F5344CB8AC3E}">
        <p14:creationId xmlns:p14="http://schemas.microsoft.com/office/powerpoint/2010/main" val="1647651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2848972" y="627460"/>
            <a:ext cx="5732860" cy="1807396"/>
          </a:xfrm>
        </p:spPr>
        <p:txBody>
          <a:bodyPr/>
          <a:lstStyle/>
          <a:p>
            <a:pPr eaLnBrk="1" hangingPunct="1">
              <a:defRPr/>
            </a:pPr>
            <a:r>
              <a:rPr lang="fr-FR" sz="15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Cleaning</a:t>
            </a:r>
            <a:r>
              <a:rPr lang="fr-FR" sz="15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de la base de données :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fr-FR" sz="1400" b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Recherche de l’idée d’application	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fr-FR" sz="1400" b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Recherche des variables pertinentes pour l’application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fr-FR" sz="1400" b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Nettoyage des données en 2 parties : </a:t>
            </a:r>
          </a:p>
          <a:p>
            <a:pPr lvl="2">
              <a:defRPr/>
            </a:pPr>
            <a:r>
              <a:rPr lang="fr-FR" sz="1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Détection des valeurs aberrantes</a:t>
            </a:r>
          </a:p>
          <a:p>
            <a:pPr lvl="2">
              <a:defRPr/>
            </a:pPr>
            <a:r>
              <a:rPr lang="fr-FR" sz="1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Remplacement des valeurs manquantes avec au moins 3 méthodes différentes.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DEEDDFD-C915-4589-83FE-21463FB808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48972" y="2325263"/>
            <a:ext cx="5732860" cy="1187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 b="1">
                <a:solidFill>
                  <a:schemeClr val="tx1"/>
                </a:solidFill>
                <a:latin typeface="+mn-lt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n-lt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defRPr/>
            </a:pPr>
            <a:r>
              <a:rPr lang="fr-FR" sz="1500" b="1" kern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Analyse exploratoire de la base </a:t>
            </a:r>
            <a:r>
              <a:rPr lang="fr-FR" sz="1500" b="1" kern="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cleanée</a:t>
            </a:r>
            <a:r>
              <a:rPr lang="fr-FR" sz="1500" b="1" kern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fr-FR" sz="1400" b="0" kern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Analyse univariée	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fr-FR" sz="1400" b="0" kern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Analyse bivariée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fr-FR" sz="1400" b="0" kern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Analyse multivariée</a:t>
            </a:r>
            <a:endParaRPr lang="fr-FR" sz="1200" kern="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694C20A-2A08-4536-B538-AD552584D3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48972" y="3491162"/>
            <a:ext cx="5732860" cy="576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 b="1">
                <a:solidFill>
                  <a:schemeClr val="tx1"/>
                </a:solidFill>
                <a:latin typeface="+mn-lt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n-lt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defRPr/>
            </a:pPr>
            <a:r>
              <a:rPr lang="fr-FR" sz="1500" b="1" kern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3 observations solidement étayées évaluant la faisabilité</a:t>
            </a:r>
          </a:p>
          <a:p>
            <a:pPr marL="0" indent="0">
              <a:buNone/>
              <a:defRPr/>
            </a:pPr>
            <a:r>
              <a:rPr lang="fr-FR" sz="1500" b="1" kern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 mon idée d’application.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397B8459-B488-4652-9D22-720A3158CC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48972" y="4198019"/>
            <a:ext cx="5732860" cy="1187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 b="1">
                <a:solidFill>
                  <a:schemeClr val="tx1"/>
                </a:solidFill>
                <a:latin typeface="+mn-lt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n-lt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defRPr/>
            </a:pPr>
            <a:r>
              <a:rPr lang="fr-FR" sz="1500" b="1" kern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Synthèse des différentes conclusions sur la faisabilité de ce projet.</a:t>
            </a:r>
          </a:p>
          <a:p>
            <a:pPr marL="342900" lvl="1" indent="0">
              <a:buNone/>
              <a:defRPr/>
            </a:pPr>
            <a:endParaRPr lang="fr-FR" sz="1200" kern="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9" name="Google Shape;128;p19">
            <a:extLst>
              <a:ext uri="{FF2B5EF4-FFF2-40B4-BE49-F238E27FC236}">
                <a16:creationId xmlns:a16="http://schemas.microsoft.com/office/drawing/2014/main" id="{544C01B6-4D77-4DEC-9250-8DDBB9B3D2F6}"/>
              </a:ext>
            </a:extLst>
          </p:cNvPr>
          <p:cNvSpPr txBox="1">
            <a:spLocks/>
          </p:cNvSpPr>
          <p:nvPr/>
        </p:nvSpPr>
        <p:spPr>
          <a:xfrm>
            <a:off x="2519363" y="108437"/>
            <a:ext cx="5611111" cy="510322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5pPr>
            <a:lvl6pPr marL="342900"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6pPr>
            <a:lvl7pPr marL="685800"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7pPr>
            <a:lvl8pPr marL="1028700"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8pPr>
            <a:lvl9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FR" kern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Les grandes parties du projet :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>
            <a:spLocks noGrp="1"/>
          </p:cNvSpPr>
          <p:nvPr>
            <p:ph type="sldNum" sz="quarter" idx="4294967295"/>
          </p:nvPr>
        </p:nvSpPr>
        <p:spPr>
          <a:xfrm>
            <a:off x="8632825" y="4530725"/>
            <a:ext cx="511175" cy="2746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  <p:sp>
        <p:nvSpPr>
          <p:cNvPr id="6" name="Google Shape;128;p19">
            <a:extLst>
              <a:ext uri="{FF2B5EF4-FFF2-40B4-BE49-F238E27FC236}">
                <a16:creationId xmlns:a16="http://schemas.microsoft.com/office/drawing/2014/main" id="{AD3BF3B8-217F-42BF-86AE-17F26706F612}"/>
              </a:ext>
            </a:extLst>
          </p:cNvPr>
          <p:cNvSpPr txBox="1">
            <a:spLocks/>
          </p:cNvSpPr>
          <p:nvPr/>
        </p:nvSpPr>
        <p:spPr>
          <a:xfrm>
            <a:off x="567762" y="1201520"/>
            <a:ext cx="3270591" cy="510322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5pPr>
            <a:lvl6pPr marL="342900"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6pPr>
            <a:lvl7pPr marL="685800"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7pPr>
            <a:lvl8pPr marL="1028700"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8pPr>
            <a:lvl9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FR" kern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Idée d’application: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110E1AE3-F33D-47A4-8153-B6DE023378FE}"/>
              </a:ext>
            </a:extLst>
          </p:cNvPr>
          <p:cNvSpPr txBox="1">
            <a:spLocks noChangeArrowheads="1"/>
          </p:cNvSpPr>
          <p:nvPr/>
        </p:nvSpPr>
        <p:spPr>
          <a:xfrm>
            <a:off x="392851" y="1977795"/>
            <a:ext cx="8239974" cy="2827568"/>
          </a:xfrm>
          <a:prstGeom prst="rect">
            <a:avLst/>
          </a:prstGeom>
        </p:spPr>
        <p:txBody>
          <a:bodyPr/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 b="1">
                <a:solidFill>
                  <a:schemeClr val="tx1"/>
                </a:solidFill>
                <a:latin typeface="+mn-lt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n-lt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defRPr/>
            </a:pPr>
            <a:r>
              <a:rPr lang="fr-FR" sz="1400" kern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Application, qui à l’aide d’un scan de l’étiquette du produit, renverrait le </a:t>
            </a:r>
            <a:r>
              <a:rPr lang="fr-FR" sz="1400" b="1" kern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NUTRISCORE.</a:t>
            </a:r>
          </a:p>
          <a:p>
            <a:pPr marL="0" indent="0">
              <a:buNone/>
              <a:defRPr/>
            </a:pPr>
            <a:endParaRPr lang="fr-FR" sz="1400" b="1" kern="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defRPr/>
            </a:pPr>
            <a:r>
              <a:rPr lang="fr-FR" sz="1400" dirty="0"/>
              <a:t>Le nutri-score est un système d'étiquetage nutritionnel à cinq niveaux, allant de </a:t>
            </a:r>
            <a:r>
              <a:rPr lang="fr-FR" sz="1400" b="1" dirty="0"/>
              <a:t>A à E</a:t>
            </a:r>
            <a:r>
              <a:rPr lang="fr-FR" sz="1400" dirty="0"/>
              <a:t> et </a:t>
            </a:r>
            <a:r>
              <a:rPr lang="fr-FR" sz="1400" b="1" dirty="0"/>
              <a:t>du vert au rouge</a:t>
            </a:r>
            <a:r>
              <a:rPr lang="fr-FR" sz="1400" dirty="0"/>
              <a:t>, établi en fonction de la valeur nutritionnelle d'un produit alimentaire.</a:t>
            </a:r>
          </a:p>
          <a:p>
            <a:pPr>
              <a:defRPr/>
            </a:pPr>
            <a:endParaRPr lang="fr-FR" sz="1400" kern="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defRPr/>
            </a:pPr>
            <a:r>
              <a:rPr lang="fr-FR" sz="1400" kern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Le nutri-score n’étant pas présent dans tous les pays, il s’agirait ici de pouvoir aussi l’utiliser dans d’autres pays que la France.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126E414-3EB8-4CF4-94BB-414534559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8353" y="3604466"/>
            <a:ext cx="3124200" cy="14668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2519362" y="627460"/>
            <a:ext cx="6539577" cy="1559844"/>
          </a:xfrm>
        </p:spPr>
        <p:txBody>
          <a:bodyPr/>
          <a:lstStyle/>
          <a:p>
            <a:pPr eaLnBrk="1" hangingPunct="1">
              <a:defRPr/>
            </a:pPr>
            <a:r>
              <a:rPr lang="fr-FR" sz="15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Pour calculer le nutri-score, il nous faut :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fr-FR" sz="1400" b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Des nutriments à favoriser : </a:t>
            </a:r>
            <a:r>
              <a:rPr lang="fr-F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les fibres, protéines, fruits et légumes et légumineuses.	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fr-FR" sz="1400" b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Et des nutriments à éliminer : </a:t>
            </a:r>
            <a:r>
              <a:rPr lang="fr-FR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l’énergie (en kJ), les acides gras saturés, le sucre et le sel.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DEEDDFD-C915-4589-83FE-21463FB808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84372" y="2731190"/>
            <a:ext cx="5732860" cy="8309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 b="1">
                <a:solidFill>
                  <a:schemeClr val="tx1"/>
                </a:solidFill>
                <a:latin typeface="+mn-lt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n-lt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 marL="257175" marR="0" lvl="0" indent="-257175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lang="fr-FR" sz="15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Afin de pouvoir étendre ce score à d’autres pays, nous aurons besoin aussi de connaître :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fr-FR" sz="1300" b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Le pays où est vendu le produit.</a:t>
            </a:r>
            <a:endParaRPr lang="fr-FR" sz="12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257175" marR="0" lvl="0" indent="-257175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kumimoji="0" lang="fr-FR" sz="1200" b="1" i="0" u="none" strike="noStrike" kern="0" cap="none" spc="0" normalizeH="0" baseline="0" noProof="0" dirty="0">
              <a:ln>
                <a:noFill/>
              </a:ln>
              <a:solidFill>
                <a:srgbClr val="111111">
                  <a:lumMod val="95000"/>
                  <a:lumOff val="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694C20A-2A08-4536-B538-AD552584D3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9362" y="3690572"/>
            <a:ext cx="5732860" cy="12824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 b="1">
                <a:solidFill>
                  <a:schemeClr val="tx1"/>
                </a:solidFill>
                <a:latin typeface="+mn-lt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n-lt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 marL="257175" marR="0" lvl="0" indent="-257175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fr-FR" sz="1500" b="1" i="0" u="none" strike="noStrike" kern="0" cap="none" spc="0" normalizeH="0" baseline="0" noProof="0" dirty="0">
                <a:ln>
                  <a:noFill/>
                </a:ln>
                <a:solidFill>
                  <a:srgbClr val="111111">
                    <a:lumMod val="95000"/>
                    <a:lumOff val="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Nous devons disposer des informations sur le produit :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fr-FR" sz="1200" b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Le code barre,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kumimoji="0" lang="fr-FR" sz="1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Le nom du produit,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kumimoji="0" lang="fr-FR" sz="1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La caté</a:t>
            </a:r>
            <a:r>
              <a:rPr lang="fr-FR" sz="1200" b="0" kern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/>
              </a:rPr>
              <a:t>gorie</a:t>
            </a:r>
            <a:r>
              <a:rPr lang="fr-FR" sz="1200" b="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Arial"/>
              </a:rPr>
              <a:t> du produit,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fr-FR" sz="1200" b="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Arial"/>
              </a:rPr>
              <a:t>Et la liste des ingrédients.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endParaRPr kumimoji="0" lang="fr-FR" sz="1200" b="1" i="0" u="none" strike="noStrike" kern="0" cap="none" spc="0" normalizeH="0" baseline="0" noProof="0" dirty="0">
              <a:ln>
                <a:noFill/>
              </a:ln>
              <a:solidFill>
                <a:srgbClr val="111111">
                  <a:lumMod val="95000"/>
                  <a:lumOff val="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" name="Google Shape;96;p15">
            <a:extLst>
              <a:ext uri="{FF2B5EF4-FFF2-40B4-BE49-F238E27FC236}">
                <a16:creationId xmlns:a16="http://schemas.microsoft.com/office/drawing/2014/main" id="{45B5A4BD-DA4B-4077-BA2D-1EEC9DB67558}"/>
              </a:ext>
            </a:extLst>
          </p:cNvPr>
          <p:cNvSpPr txBox="1">
            <a:spLocks/>
          </p:cNvSpPr>
          <p:nvPr/>
        </p:nvSpPr>
        <p:spPr bwMode="auto">
          <a:xfrm>
            <a:off x="1894582" y="95975"/>
            <a:ext cx="6909176" cy="531485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spcFirstLastPara="1" vert="horz" wrap="square" lIns="91425" tIns="91425" rIns="91425" bIns="91425" numCol="1" anchor="ctr" anchorCtr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5pPr>
            <a:lvl6pPr marL="342900"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6pPr>
            <a:lvl7pPr marL="685800"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7pPr>
            <a:lvl8pPr marL="1028700"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8pPr>
            <a:lvl9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accent2"/>
                </a:solidFill>
                <a:latin typeface="Arial" charset="0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FR" kern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Variables pertinentes pour l’application :</a:t>
            </a: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B8DBCBB1-9722-4A39-A93F-2B978C9F18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84372" y="1864227"/>
            <a:ext cx="6219386" cy="12824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 b="1">
                <a:solidFill>
                  <a:schemeClr val="tx1"/>
                </a:solidFill>
                <a:latin typeface="+mn-lt"/>
              </a:defRPr>
            </a:lvl2pPr>
            <a:lvl3pPr marL="8572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</a:defRPr>
            </a:lvl3pPr>
            <a:lvl4pPr marL="12001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n-lt"/>
              </a:defRPr>
            </a:lvl4pPr>
            <a:lvl5pPr marL="15430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5pPr>
            <a:lvl6pPr marL="18859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6pPr>
            <a:lvl7pPr marL="22288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7pPr>
            <a:lvl8pPr marL="25717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8pPr>
            <a:lvl9pPr marL="2914650" indent="-17145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defRPr/>
            </a:pPr>
            <a:r>
              <a:rPr lang="fr-FR" sz="1500" b="1" kern="0" dirty="0">
                <a:solidFill>
                  <a:srgbClr val="111111">
                    <a:lumMod val="95000"/>
                    <a:lumOff val="5000"/>
                  </a:srgbClr>
                </a:solidFill>
                <a:latin typeface="Arial"/>
              </a:rPr>
              <a:t>Dans la base de données, il y a 2 variables indispensables :</a:t>
            </a:r>
            <a:endParaRPr kumimoji="0" lang="fr-FR" sz="1500" b="1" i="0" u="none" strike="noStrike" kern="0" cap="none" spc="0" normalizeH="0" baseline="0" noProof="0" dirty="0">
              <a:ln>
                <a:noFill/>
              </a:ln>
              <a:solidFill>
                <a:srgbClr val="111111">
                  <a:lumMod val="95000"/>
                  <a:lumOff val="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fr-FR" sz="1200" b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Le score nutritionnel,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fr-FR" sz="1200" b="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Arial"/>
              </a:rPr>
              <a:t>Et l</a:t>
            </a:r>
            <a:r>
              <a:rPr kumimoji="0" lang="fr-FR" sz="1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 nutri-score</a:t>
            </a:r>
            <a:r>
              <a:rPr lang="fr-FR" sz="1200" b="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Arial"/>
              </a:rPr>
              <a:t>.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endParaRPr kumimoji="0" lang="fr-FR" sz="1200" b="1" i="0" u="none" strike="noStrike" kern="0" cap="none" spc="0" normalizeH="0" baseline="0" noProof="0" dirty="0">
              <a:ln>
                <a:noFill/>
              </a:ln>
              <a:solidFill>
                <a:srgbClr val="111111">
                  <a:lumMod val="95000"/>
                  <a:lumOff val="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3715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>
            <a:spLocks noGrp="1"/>
          </p:cNvSpPr>
          <p:nvPr>
            <p:ph type="body" idx="1"/>
          </p:nvPr>
        </p:nvSpPr>
        <p:spPr>
          <a:xfrm>
            <a:off x="0" y="774383"/>
            <a:ext cx="9420447" cy="4060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sz="16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fr-FR" sz="1600" b="1" u="sng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La masse des nutriments devraient </a:t>
            </a:r>
            <a:r>
              <a:rPr lang="fr-FR" sz="1600" b="1" u="sng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etre</a:t>
            </a:r>
            <a:r>
              <a:rPr lang="fr-FR" sz="1600" b="1" u="sng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entre 0 et 100g: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FR" sz="1600" b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Suppression des valeurs inférieurs à 0 pour les nutriments concernés.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FR" sz="1600" b="0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</a:rPr>
              <a:t>Suppression des valeurs supérieurs à 100g pour les nutriments concernés.</a:t>
            </a:r>
            <a:endParaRPr lang="fr-FR" sz="1600" b="1" dirty="0">
              <a:ln w="0"/>
              <a:solidFill>
                <a:schemeClr val="accent1"/>
              </a:solidFill>
            </a:endParaRPr>
          </a:p>
          <a:p>
            <a:r>
              <a:rPr lang="fr-FR" sz="16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fr-FR" sz="1600" b="1" u="sng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La somme des masses des nutriments graisses, fibres, sucres, protéines et sel ne doit pas dépasser 100g :</a:t>
            </a:r>
            <a:endParaRPr lang="en-US" sz="1600" u="sng" dirty="0"/>
          </a:p>
          <a:p>
            <a:pPr lvl="1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fr-FR" sz="1600" b="0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</a:rPr>
              <a:t>Suppression des lignes où la somme était supérieure à 100.</a:t>
            </a:r>
            <a:endParaRPr lang="fr-FR" sz="1300" b="0" dirty="0">
              <a:ln w="0"/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457200" lvl="1">
              <a:spcBef>
                <a:spcPts val="600"/>
              </a:spcBef>
              <a:buChar char="▪"/>
            </a:pPr>
            <a:r>
              <a:rPr lang="fr-FR" sz="1600" u="sng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ea typeface="+mn-ea"/>
                <a:cs typeface="+mn-cs"/>
              </a:rPr>
              <a:t>Recherche d'</a:t>
            </a:r>
            <a:r>
              <a:rPr lang="fr-FR" sz="1600" u="sng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ea typeface="+mn-ea"/>
                <a:cs typeface="+mn-cs"/>
              </a:rPr>
              <a:t>outliers</a:t>
            </a:r>
            <a:r>
              <a:rPr lang="fr-FR" sz="1600" u="sng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ea typeface="+mn-ea"/>
                <a:cs typeface="+mn-cs"/>
              </a:rPr>
              <a:t> par la méthode de visualisation </a:t>
            </a:r>
            <a:r>
              <a:rPr lang="fr-FR" sz="1600" u="sng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ea typeface="+mn-ea"/>
                <a:cs typeface="+mn-cs"/>
              </a:rPr>
              <a:t>boxplot</a:t>
            </a:r>
            <a:r>
              <a:rPr lang="fr-FR" sz="1600" u="sng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ea typeface="+mn-ea"/>
                <a:cs typeface="+mn-cs"/>
              </a:rPr>
              <a:t> :</a:t>
            </a:r>
          </a:p>
          <a:p>
            <a:pPr marL="806450" lvl="2" indent="-28575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fr-FR" sz="1600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ea typeface="+mn-ea"/>
                <a:cs typeface="+mn-cs"/>
              </a:rPr>
              <a:t>Suppression des valeurs aberrantes en dessous de la borne </a:t>
            </a:r>
            <a:r>
              <a:rPr lang="fr-FR" sz="1600" dirty="0" err="1">
                <a:ln w="0"/>
                <a:solidFill>
                  <a:schemeClr val="tx1">
                    <a:lumMod val="95000"/>
                    <a:lumOff val="5000"/>
                  </a:schemeClr>
                </a:solidFill>
                <a:ea typeface="+mn-ea"/>
                <a:cs typeface="+mn-cs"/>
              </a:rPr>
              <a:t>inf</a:t>
            </a:r>
            <a:r>
              <a:rPr lang="fr-FR" sz="1600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ea typeface="+mn-ea"/>
                <a:cs typeface="+mn-cs"/>
              </a:rPr>
              <a:t> et au dessus de la borne sup </a:t>
            </a:r>
            <a:r>
              <a:rPr lang="fr-FR" sz="1600" i="1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ea typeface="+mn-ea"/>
                <a:cs typeface="+mn-cs"/>
              </a:rPr>
              <a:t>.  		Exemple de la variable « Energy_100g »</a:t>
            </a:r>
          </a:p>
          <a:p>
            <a:pPr marL="520700" lvl="2" indent="0">
              <a:spcBef>
                <a:spcPts val="600"/>
              </a:spcBef>
              <a:buNone/>
            </a:pPr>
            <a:endParaRPr lang="fr-FR" sz="1600" dirty="0">
              <a:ln w="0"/>
              <a:solidFill>
                <a:schemeClr val="accent1"/>
              </a:solidFill>
              <a:ea typeface="+mn-ea"/>
              <a:cs typeface="+mn-cs"/>
            </a:endParaRPr>
          </a:p>
          <a:p>
            <a:pPr marL="520700" lvl="1" indent="0">
              <a:spcBef>
                <a:spcPts val="600"/>
              </a:spcBef>
              <a:buNone/>
            </a:pPr>
            <a:endParaRPr lang="fr-FR" sz="1300" b="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520700" lvl="1" indent="0">
              <a:spcBef>
                <a:spcPts val="600"/>
              </a:spcBef>
              <a:buNone/>
            </a:pPr>
            <a:endParaRPr sz="1300" b="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30" name="Google Shape;130;p1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131" name="Google Shape;131;p19"/>
          <p:cNvGrpSpPr/>
          <p:nvPr/>
        </p:nvGrpSpPr>
        <p:grpSpPr>
          <a:xfrm>
            <a:off x="8180944" y="637329"/>
            <a:ext cx="336534" cy="318981"/>
            <a:chOff x="5300400" y="3670175"/>
            <a:chExt cx="421300" cy="399325"/>
          </a:xfrm>
        </p:grpSpPr>
        <p:sp>
          <p:nvSpPr>
            <p:cNvPr id="132" name="Google Shape;132;p19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9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9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9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9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itre 2">
            <a:extLst>
              <a:ext uri="{FF2B5EF4-FFF2-40B4-BE49-F238E27FC236}">
                <a16:creationId xmlns:a16="http://schemas.microsoft.com/office/drawing/2014/main" id="{9AFF8BAD-6F82-470D-A5F8-897CA0837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2200" y="116929"/>
            <a:ext cx="7568200" cy="570145"/>
          </a:xfrm>
          <a:solidFill>
            <a:schemeClr val="bg1"/>
          </a:solidFill>
        </p:spPr>
        <p:txBody>
          <a:bodyPr/>
          <a:lstStyle/>
          <a:p>
            <a:r>
              <a:rPr lang="fr-FR" sz="2000" dirty="0"/>
              <a:t>Nettoyage des données : Détection des valeurs aberrantes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FEAD475-BBC2-46CF-A67F-2662D74DE6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349" t="44235" r="57442" b="20796"/>
          <a:stretch/>
        </p:blipFill>
        <p:spPr>
          <a:xfrm>
            <a:off x="196800" y="3247275"/>
            <a:ext cx="2488018" cy="179771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274045D5-8B18-4565-A300-E166BE4F16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580" t="37440" r="58023" b="27592"/>
          <a:stretch/>
        </p:blipFill>
        <p:spPr>
          <a:xfrm>
            <a:off x="6624925" y="3228856"/>
            <a:ext cx="2322275" cy="179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470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ctrTitle"/>
          </p:nvPr>
        </p:nvSpPr>
        <p:spPr>
          <a:xfrm>
            <a:off x="1351149" y="474600"/>
            <a:ext cx="5814900" cy="9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b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endParaRPr lang="fr-FR" dirty="0"/>
          </a:p>
        </p:txBody>
      </p:sp>
      <p:sp>
        <p:nvSpPr>
          <p:cNvPr id="117" name="Google Shape;117;p17"/>
          <p:cNvSpPr txBox="1">
            <a:spLocks noGrp="1"/>
          </p:cNvSpPr>
          <p:nvPr>
            <p:ph type="subTitle" idx="1"/>
          </p:nvPr>
        </p:nvSpPr>
        <p:spPr>
          <a:xfrm>
            <a:off x="0" y="711064"/>
            <a:ext cx="9452344" cy="21809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" indent="0"/>
            <a:r>
              <a:rPr lang="fr-FR" sz="1800" b="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Environs 83% de la base de données contient des valeurs manquantes. </a:t>
            </a:r>
          </a:p>
          <a:p>
            <a:pPr marL="63500" indent="0"/>
            <a:r>
              <a:rPr lang="fr-FR" sz="1600" b="1" u="sng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Etape 1:</a:t>
            </a:r>
          </a:p>
          <a:p>
            <a:pPr marL="349250" indent="-285750">
              <a:buFont typeface="Arial" panose="020B0604020202020204" pitchFamily="34" charset="0"/>
              <a:buChar char="•"/>
            </a:pPr>
            <a:r>
              <a:rPr lang="fr-FR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Suppression des doublons.</a:t>
            </a:r>
          </a:p>
          <a:p>
            <a:pPr marL="349250" indent="-285750">
              <a:buFont typeface="Arial" panose="020B0604020202020204" pitchFamily="34" charset="0"/>
              <a:buChar char="•"/>
            </a:pPr>
            <a:r>
              <a:rPr lang="fr-FR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Suppression des doublons de code barre. </a:t>
            </a:r>
          </a:p>
          <a:p>
            <a:pPr marL="349250" indent="-285750">
              <a:buFont typeface="Arial" panose="020B0604020202020204" pitchFamily="34" charset="0"/>
              <a:buChar char="•"/>
            </a:pPr>
            <a:r>
              <a:rPr lang="fr-FR" sz="1400" i="1" dirty="0">
                <a:ln w="0"/>
                <a:solidFill>
                  <a:schemeClr val="tx1"/>
                </a:solidFill>
              </a:rPr>
              <a:t>(132 doublons supprimés au total)</a:t>
            </a:r>
          </a:p>
          <a:p>
            <a:pPr marL="349250" indent="-285750">
              <a:buFont typeface="Arial" panose="020B0604020202020204" pitchFamily="34" charset="0"/>
              <a:buChar char="•"/>
            </a:pPr>
            <a:r>
              <a:rPr lang="fr-FR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Taux de valeurs manquantes par variables : </a:t>
            </a:r>
          </a:p>
          <a:p>
            <a:pPr marL="649288" lvl="1" indent="-285750">
              <a:buFont typeface="Arial" panose="020B0604020202020204" pitchFamily="34" charset="0"/>
              <a:buChar char="•"/>
            </a:pPr>
            <a:r>
              <a:rPr lang="fr-FR" sz="1400" b="0" dirty="0">
                <a:ln w="0"/>
                <a:solidFill>
                  <a:schemeClr val="tx1"/>
                </a:solidFill>
              </a:rPr>
              <a:t>On supprime les variables qui ont plus de 74% de valeurs</a:t>
            </a:r>
          </a:p>
          <a:p>
            <a:pPr marL="649288" lvl="1" indent="-285750">
              <a:buFont typeface="Arial" panose="020B0604020202020204" pitchFamily="34" charset="0"/>
              <a:buChar char="•"/>
            </a:pPr>
            <a:r>
              <a:rPr lang="fr-FR" sz="1400" b="0" dirty="0">
                <a:ln w="0"/>
                <a:solidFill>
                  <a:schemeClr val="tx1"/>
                </a:solidFill>
              </a:rPr>
              <a:t>manquantes, car on veut garder « pnns_groups_1 » et </a:t>
            </a:r>
          </a:p>
          <a:p>
            <a:pPr marL="649288" lvl="1" indent="-285750">
              <a:buFont typeface="Arial" panose="020B0604020202020204" pitchFamily="34" charset="0"/>
              <a:buChar char="•"/>
            </a:pPr>
            <a:r>
              <a:rPr lang="fr-FR" sz="1400" b="0" dirty="0">
                <a:ln w="0"/>
                <a:solidFill>
                  <a:schemeClr val="tx1"/>
                </a:solidFill>
              </a:rPr>
              <a:t>« pnns_groups_2 ».</a:t>
            </a:r>
          </a:p>
          <a:p>
            <a:pPr marL="363538" lvl="1" indent="0"/>
            <a:endParaRPr lang="fr-FR" sz="1400" b="0" dirty="0">
              <a:ln w="0"/>
              <a:solidFill>
                <a:schemeClr val="tx1"/>
              </a:solidFill>
            </a:endParaRPr>
          </a:p>
          <a:p>
            <a:pPr marL="63500" indent="0"/>
            <a:r>
              <a:rPr lang="fr-FR" sz="1600" b="1" u="sng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Etape 2 ; Traitement des valeurs manquantes  avec 3</a:t>
            </a:r>
          </a:p>
          <a:p>
            <a:pPr marL="63500" indent="0"/>
            <a:r>
              <a:rPr lang="fr-FR" sz="1600" b="1" u="sng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méthodes:</a:t>
            </a:r>
          </a:p>
          <a:p>
            <a:pPr marL="63500" indent="0"/>
            <a:r>
              <a:rPr lang="fr-FR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1) On remplace les valeurs manquantes par 0, la moyenne ou</a:t>
            </a:r>
          </a:p>
          <a:p>
            <a:pPr marL="63500" indent="0">
              <a:buNone/>
            </a:pPr>
            <a:r>
              <a:rPr lang="fr-FR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la médiane.</a:t>
            </a:r>
          </a:p>
          <a:p>
            <a:pPr marL="63500" indent="0">
              <a:buNone/>
            </a:pPr>
            <a:endParaRPr lang="fr-FR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63500" indent="0">
              <a:buNone/>
            </a:pPr>
            <a:endParaRPr lang="fr-FR" sz="1800" b="1" u="sng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Titre 2">
            <a:extLst>
              <a:ext uri="{FF2B5EF4-FFF2-40B4-BE49-F238E27FC236}">
                <a16:creationId xmlns:a16="http://schemas.microsoft.com/office/drawing/2014/main" id="{81AE1CD4-E077-4C50-87F2-04B7EF7A48E8}"/>
              </a:ext>
            </a:extLst>
          </p:cNvPr>
          <p:cNvSpPr txBox="1">
            <a:spLocks/>
          </p:cNvSpPr>
          <p:nvPr/>
        </p:nvSpPr>
        <p:spPr bwMode="auto">
          <a:xfrm>
            <a:off x="597408" y="116929"/>
            <a:ext cx="8110657" cy="57014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spcFirstLastPara="1"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>
            <a:lvl1pPr lvl="0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lvl="1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2pPr>
            <a:lvl3pPr lvl="2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3pPr>
            <a:lvl4pPr lvl="3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4pPr>
            <a:lvl5pPr lvl="4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5pPr>
            <a:lvl6pPr marL="342900" lvl="5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6pPr>
            <a:lvl7pPr marL="685800" lvl="6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7pPr>
            <a:lvl8pPr marL="1028700" lvl="7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8pPr>
            <a:lvl9pPr marL="1371600" lvl="8" algn="l" rtl="0" eaLnBrk="1" fontAlgn="base" hangingPunct="1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>
                <a:solidFill>
                  <a:schemeClr val="accent2"/>
                </a:solidFill>
                <a:latin typeface="Arial" charset="0"/>
              </a:defRPr>
            </a:lvl9pPr>
          </a:lstStyle>
          <a:p>
            <a:r>
              <a:rPr lang="fr-FR" sz="2000" kern="0" dirty="0"/>
              <a:t>Nettoyage des données : Remplacement des valeurs manquantes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0509CE7-43B5-4F14-B29B-E1B30FD5F6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627" t="20297" r="31280" b="5922"/>
          <a:stretch/>
        </p:blipFill>
        <p:spPr>
          <a:xfrm>
            <a:off x="5624623" y="1136573"/>
            <a:ext cx="3391786" cy="379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189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ZoneTexte 12">
            <a:extLst>
              <a:ext uri="{FF2B5EF4-FFF2-40B4-BE49-F238E27FC236}">
                <a16:creationId xmlns:a16="http://schemas.microsoft.com/office/drawing/2014/main" id="{C5F3B554-6C68-4741-AC61-86B91447725F}"/>
              </a:ext>
            </a:extLst>
          </p:cNvPr>
          <p:cNvSpPr txBox="1"/>
          <p:nvPr/>
        </p:nvSpPr>
        <p:spPr>
          <a:xfrm>
            <a:off x="127589" y="1404094"/>
            <a:ext cx="846351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0"/>
            <a:r>
              <a:rPr lang="fr-FR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2) On utilise la fonction « </a:t>
            </a:r>
            <a:r>
              <a:rPr lang="fr-FR" sz="1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IterativeImputer</a:t>
            </a:r>
            <a:r>
              <a:rPr lang="fr-FR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 » pour les variables corrélées  </a:t>
            </a:r>
            <a:r>
              <a:rPr lang="fr-FR" sz="1400" b="1" dirty="0">
                <a:solidFill>
                  <a:srgbClr val="FF0000"/>
                </a:solidFill>
              </a:rPr>
              <a:t>"fat_100g", "saturated-fat_100g", "trans-fat_100g", "cholesterol_100g".</a:t>
            </a:r>
          </a:p>
          <a:p>
            <a:pPr marL="63500"/>
            <a:r>
              <a:rPr lang="fr-FR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La matrice de corrélation nous permet de confirmer la </a:t>
            </a:r>
          </a:p>
          <a:p>
            <a:pPr marL="63500"/>
            <a:r>
              <a:rPr lang="fr-FR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corrélation entre ces variables.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599FFDE5-617F-49CC-91DE-993C3A8C40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442" t="26449" r="38488" b="5301"/>
          <a:stretch/>
        </p:blipFill>
        <p:spPr>
          <a:xfrm>
            <a:off x="5337544" y="1702620"/>
            <a:ext cx="3572539" cy="3508745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548808E6-D1B2-4352-A207-D67C68E3E41F}"/>
              </a:ext>
            </a:extLst>
          </p:cNvPr>
          <p:cNvSpPr txBox="1"/>
          <p:nvPr/>
        </p:nvSpPr>
        <p:spPr>
          <a:xfrm>
            <a:off x="127588" y="2353622"/>
            <a:ext cx="846351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0"/>
            <a:r>
              <a:rPr lang="fr-FR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fr-FR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 On estime les valeurs manquantes par un algorithme de type</a:t>
            </a:r>
          </a:p>
          <a:p>
            <a:pPr marL="63500"/>
            <a:r>
              <a:rPr lang="fr-FR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KNN pour « nutrition-score-fr_100g ».</a:t>
            </a:r>
          </a:p>
          <a:p>
            <a:pPr marL="63500"/>
            <a:r>
              <a:rPr lang="fr-FR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Nous allons utiliser les variables qui servent au calcul</a:t>
            </a:r>
          </a:p>
          <a:p>
            <a:pPr marL="63500"/>
            <a:r>
              <a:rPr lang="fr-FR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du score nutritionnel.</a:t>
            </a:r>
          </a:p>
          <a:p>
            <a:pPr marL="63500"/>
            <a:r>
              <a:rPr lang="fr-FR" sz="1400" b="1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Avant KNN :</a:t>
            </a:r>
            <a:r>
              <a:rPr lang="fr-FR" sz="1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                   </a:t>
            </a:r>
            <a:r>
              <a:rPr lang="fr-FR" sz="1400" b="1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Après KNN :</a:t>
            </a: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D90EB93D-3247-4A83-A7B0-8FB4C0CC1D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442" t="58509" r="53721" b="12333"/>
          <a:stretch/>
        </p:blipFill>
        <p:spPr>
          <a:xfrm>
            <a:off x="0" y="3510046"/>
            <a:ext cx="2179674" cy="1499002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519E7993-BB14-4F51-BF4D-9AF03B76CB1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675" t="33095" r="53488" b="37747"/>
          <a:stretch/>
        </p:blipFill>
        <p:spPr>
          <a:xfrm>
            <a:off x="2838892" y="3523173"/>
            <a:ext cx="2179674" cy="1499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0604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9">
            <a:extLst>
              <a:ext uri="{FF2B5EF4-FFF2-40B4-BE49-F238E27FC236}">
                <a16:creationId xmlns:a16="http://schemas.microsoft.com/office/drawing/2014/main" id="{10A3F42E-67EE-4DA9-B471-D31E4B7D6214}"/>
              </a:ext>
            </a:extLst>
          </p:cNvPr>
          <p:cNvSpPr txBox="1"/>
          <p:nvPr/>
        </p:nvSpPr>
        <p:spPr>
          <a:xfrm>
            <a:off x="1796902" y="298308"/>
            <a:ext cx="7123814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0"/>
            <a:r>
              <a:rPr lang="fr-FR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</a:t>
            </a:r>
            <a:r>
              <a:rPr lang="fr-FR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 On estime les valeurs manquantes par la fonction « </a:t>
            </a:r>
            <a:r>
              <a:rPr lang="fr-FR" sz="1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IterativeImputer</a:t>
            </a:r>
            <a:r>
              <a:rPr lang="fr-FR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 » pour le </a:t>
            </a:r>
            <a:r>
              <a:rPr lang="fr-FR" sz="1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nutriscore</a:t>
            </a:r>
            <a:r>
              <a:rPr lang="fr-FR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fr-FR" sz="1400" b="1" dirty="0"/>
              <a:t>"</a:t>
            </a:r>
            <a:r>
              <a:rPr lang="fr-FR" sz="1400" b="1" dirty="0" err="1"/>
              <a:t>nutrition_grade_fr</a:t>
            </a:r>
            <a:r>
              <a:rPr lang="fr-FR" sz="1400" b="1" dirty="0"/>
              <a:t>« .</a:t>
            </a:r>
          </a:p>
          <a:p>
            <a:pPr marL="63500"/>
            <a:r>
              <a:rPr lang="fr-FR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Le </a:t>
            </a:r>
            <a:r>
              <a:rPr lang="fr-FR" sz="1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nutriscore</a:t>
            </a:r>
            <a:r>
              <a:rPr lang="fr-FR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étant calculé à partir du score nutritionnel, ils sont forcément corrélés.</a:t>
            </a:r>
          </a:p>
          <a:p>
            <a:pPr marL="63500"/>
            <a:endParaRPr lang="fr-FR" sz="1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63500"/>
            <a:r>
              <a:rPr lang="fr-FR" sz="1400" b="1" u="sng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Etape 3: Dernière modification des variables avant analyses :</a:t>
            </a:r>
          </a:p>
          <a:p>
            <a:pPr marL="349250" indent="-285750">
              <a:buFont typeface="Arial" panose="020B0604020202020204" pitchFamily="34" charset="0"/>
              <a:buChar char="•"/>
            </a:pPr>
            <a:r>
              <a:rPr lang="fr-FR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On garde les 21 pays avec le plus d’effectifs </a:t>
            </a:r>
            <a:r>
              <a:rPr lang="fr-FR" sz="1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parmis</a:t>
            </a:r>
            <a:r>
              <a:rPr lang="fr-FR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les 550 modalités de « </a:t>
            </a:r>
            <a:r>
              <a:rPr lang="fr-FR" sz="1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countries_fr</a:t>
            </a:r>
            <a:r>
              <a:rPr lang="fr-FR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 »</a:t>
            </a:r>
          </a:p>
          <a:p>
            <a:pPr marL="349250" indent="-285750">
              <a:buFont typeface="Arial" panose="020B0604020202020204" pitchFamily="34" charset="0"/>
              <a:buChar char="•"/>
            </a:pPr>
            <a:r>
              <a:rPr lang="fr-FR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On place les valeurs manquantes des variables « </a:t>
            </a:r>
            <a:r>
              <a:rPr lang="fr-FR" sz="1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ingredient_text</a:t>
            </a:r>
            <a:r>
              <a:rPr lang="fr-FR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 », « pnns_groups_1 » et « pnns_groups_2 »</a:t>
            </a:r>
          </a:p>
          <a:p>
            <a:pPr marL="63500"/>
            <a:r>
              <a:rPr lang="fr-FR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d</a:t>
            </a:r>
            <a:r>
              <a:rPr lang="fr-FR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ans une modalité « </a:t>
            </a:r>
            <a:r>
              <a:rPr lang="fr-FR" sz="1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unknown</a:t>
            </a:r>
            <a:r>
              <a:rPr lang="fr-FR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 ».</a:t>
            </a:r>
          </a:p>
          <a:p>
            <a:pPr marL="349250" indent="-285750">
              <a:buFont typeface="Arial" panose="020B0604020202020204" pitchFamily="34" charset="0"/>
              <a:buChar char="•"/>
            </a:pPr>
            <a:endParaRPr lang="fr-FR" sz="1400" b="1" u="sng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63500"/>
            <a:r>
              <a:rPr lang="fr-FR" sz="1400" b="1" u="sng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BILAN:</a:t>
            </a:r>
          </a:p>
          <a:p>
            <a:pPr marL="63500"/>
            <a:r>
              <a:rPr lang="fr-FR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On passe de :  </a:t>
            </a:r>
          </a:p>
          <a:p>
            <a:pPr marL="806450" lvl="1" indent="-285750">
              <a:buFont typeface="Arial" panose="020B0604020202020204" pitchFamily="34" charset="0"/>
              <a:buChar char="•"/>
            </a:pPr>
            <a:r>
              <a:rPr lang="fr-FR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320772 à 255666 lignes.</a:t>
            </a:r>
          </a:p>
          <a:p>
            <a:pPr marL="806450" lvl="1" indent="-285750">
              <a:buFont typeface="Arial" panose="020B0604020202020204" pitchFamily="34" charset="0"/>
              <a:buChar char="•"/>
            </a:pPr>
            <a:r>
              <a:rPr lang="fr-FR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162 à 18 colonnes.</a:t>
            </a:r>
          </a:p>
          <a:p>
            <a:pPr marL="806450" lvl="1" indent="-285750">
              <a:buFont typeface="Arial" panose="020B0604020202020204" pitchFamily="34" charset="0"/>
              <a:buChar char="•"/>
            </a:pPr>
            <a:r>
              <a:rPr lang="fr-FR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83% à 0% de valeurs manquantes .</a:t>
            </a:r>
          </a:p>
          <a:p>
            <a:pPr marL="520700" lvl="1"/>
            <a:endParaRPr lang="fr-FR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806450" lvl="1" indent="-285750">
              <a:buFont typeface="Arial" panose="020B0604020202020204" pitchFamily="34" charset="0"/>
              <a:buChar char="•"/>
            </a:pPr>
            <a:endParaRPr lang="fr-FR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806450" lvl="1" indent="-285750">
              <a:buFont typeface="Arial" panose="020B0604020202020204" pitchFamily="34" charset="0"/>
              <a:buChar char="•"/>
            </a:pPr>
            <a:endParaRPr lang="fr-FR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9250" indent="-285750">
              <a:buFont typeface="Arial" panose="020B0604020202020204" pitchFamily="34" charset="0"/>
              <a:buChar char="•"/>
            </a:pPr>
            <a:endParaRPr lang="fr-FR" sz="1400" b="1" u="sng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349250" indent="-285750">
              <a:buFont typeface="Arial" panose="020B0604020202020204" pitchFamily="34" charset="0"/>
              <a:buChar char="•"/>
            </a:pPr>
            <a:endParaRPr lang="fr-FR" sz="1400" b="1" u="sng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63500"/>
            <a:endParaRPr lang="fr-FR" sz="1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2792047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2">
  <a:themeElements>
    <a:clrScheme name="template 4">
      <a:dk1>
        <a:srgbClr val="111111"/>
      </a:dk1>
      <a:lt1>
        <a:srgbClr val="FFFFFF"/>
      </a:lt1>
      <a:dk2>
        <a:srgbClr val="000000"/>
      </a:dk2>
      <a:lt2>
        <a:srgbClr val="800000"/>
      </a:lt2>
      <a:accent1>
        <a:srgbClr val="996633"/>
      </a:accent1>
      <a:accent2>
        <a:srgbClr val="663300"/>
      </a:accent2>
      <a:accent3>
        <a:srgbClr val="FFFFFF"/>
      </a:accent3>
      <a:accent4>
        <a:srgbClr val="0D0D0D"/>
      </a:accent4>
      <a:accent5>
        <a:srgbClr val="CAB8AD"/>
      </a:accent5>
      <a:accent6>
        <a:srgbClr val="5C2D00"/>
      </a:accent6>
      <a:hlink>
        <a:srgbClr val="FFCC99"/>
      </a:hlink>
      <a:folHlink>
        <a:srgbClr val="EAEAEA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template 1">
        <a:dk1>
          <a:srgbClr val="111111"/>
        </a:dk1>
        <a:lt1>
          <a:srgbClr val="FFFFFF"/>
        </a:lt1>
        <a:dk2>
          <a:srgbClr val="000000"/>
        </a:dk2>
        <a:lt2>
          <a:srgbClr val="800000"/>
        </a:lt2>
        <a:accent1>
          <a:srgbClr val="CC0000"/>
        </a:accent1>
        <a:accent2>
          <a:srgbClr val="FFFF99"/>
        </a:accent2>
        <a:accent3>
          <a:srgbClr val="FFFFFF"/>
        </a:accent3>
        <a:accent4>
          <a:srgbClr val="0D0D0D"/>
        </a:accent4>
        <a:accent5>
          <a:srgbClr val="E2AAAA"/>
        </a:accent5>
        <a:accent6>
          <a:srgbClr val="E7E78A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111111"/>
        </a:dk1>
        <a:lt1>
          <a:srgbClr val="FFFFFF"/>
        </a:lt1>
        <a:dk2>
          <a:srgbClr val="000000"/>
        </a:dk2>
        <a:lt2>
          <a:srgbClr val="800000"/>
        </a:lt2>
        <a:accent1>
          <a:srgbClr val="FFCC66"/>
        </a:accent1>
        <a:accent2>
          <a:srgbClr val="996600"/>
        </a:accent2>
        <a:accent3>
          <a:srgbClr val="FFFFFF"/>
        </a:accent3>
        <a:accent4>
          <a:srgbClr val="0D0D0D"/>
        </a:accent4>
        <a:accent5>
          <a:srgbClr val="FFE2B8"/>
        </a:accent5>
        <a:accent6>
          <a:srgbClr val="8A5C00"/>
        </a:accent6>
        <a:hlink>
          <a:srgbClr val="FF9933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111111"/>
        </a:dk1>
        <a:lt1>
          <a:srgbClr val="FFFFFF"/>
        </a:lt1>
        <a:dk2>
          <a:srgbClr val="000000"/>
        </a:dk2>
        <a:lt2>
          <a:srgbClr val="800000"/>
        </a:lt2>
        <a:accent1>
          <a:srgbClr val="FF9966"/>
        </a:accent1>
        <a:accent2>
          <a:srgbClr val="663300"/>
        </a:accent2>
        <a:accent3>
          <a:srgbClr val="FFFFFF"/>
        </a:accent3>
        <a:accent4>
          <a:srgbClr val="0D0D0D"/>
        </a:accent4>
        <a:accent5>
          <a:srgbClr val="FFCAB8"/>
        </a:accent5>
        <a:accent6>
          <a:srgbClr val="5C2D00"/>
        </a:accent6>
        <a:hlink>
          <a:srgbClr val="FF9933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111111"/>
        </a:dk1>
        <a:lt1>
          <a:srgbClr val="FFFFFF"/>
        </a:lt1>
        <a:dk2>
          <a:srgbClr val="000000"/>
        </a:dk2>
        <a:lt2>
          <a:srgbClr val="800000"/>
        </a:lt2>
        <a:accent1>
          <a:srgbClr val="996633"/>
        </a:accent1>
        <a:accent2>
          <a:srgbClr val="663300"/>
        </a:accent2>
        <a:accent3>
          <a:srgbClr val="FFFFFF"/>
        </a:accent3>
        <a:accent4>
          <a:srgbClr val="0D0D0D"/>
        </a:accent4>
        <a:accent5>
          <a:srgbClr val="CAB8AD"/>
        </a:accent5>
        <a:accent6>
          <a:srgbClr val="5C2D00"/>
        </a:accent6>
        <a:hlink>
          <a:srgbClr val="FFCC99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ème2" id="{A99A458D-5ECC-42A2-9D16-3AC2D757F6DD}" vid="{349116B1-78D5-4CD5-B20E-2866A9A8CCA8}"/>
    </a:ext>
  </a:extLst>
</a:theme>
</file>

<file path=ppt/theme/theme2.xml><?xml version="1.0" encoding="utf-8"?>
<a:theme xmlns:a="http://schemas.openxmlformats.org/drawingml/2006/main" name="1_Thème2">
  <a:themeElements>
    <a:clrScheme name="template 4">
      <a:dk1>
        <a:srgbClr val="111111"/>
      </a:dk1>
      <a:lt1>
        <a:srgbClr val="FFFFFF"/>
      </a:lt1>
      <a:dk2>
        <a:srgbClr val="000000"/>
      </a:dk2>
      <a:lt2>
        <a:srgbClr val="800000"/>
      </a:lt2>
      <a:accent1>
        <a:srgbClr val="996633"/>
      </a:accent1>
      <a:accent2>
        <a:srgbClr val="663300"/>
      </a:accent2>
      <a:accent3>
        <a:srgbClr val="FFFFFF"/>
      </a:accent3>
      <a:accent4>
        <a:srgbClr val="0D0D0D"/>
      </a:accent4>
      <a:accent5>
        <a:srgbClr val="CAB8AD"/>
      </a:accent5>
      <a:accent6>
        <a:srgbClr val="5C2D00"/>
      </a:accent6>
      <a:hlink>
        <a:srgbClr val="FFCC99"/>
      </a:hlink>
      <a:folHlink>
        <a:srgbClr val="EAEAEA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template 1">
        <a:dk1>
          <a:srgbClr val="111111"/>
        </a:dk1>
        <a:lt1>
          <a:srgbClr val="FFFFFF"/>
        </a:lt1>
        <a:dk2>
          <a:srgbClr val="000000"/>
        </a:dk2>
        <a:lt2>
          <a:srgbClr val="800000"/>
        </a:lt2>
        <a:accent1>
          <a:srgbClr val="CC0000"/>
        </a:accent1>
        <a:accent2>
          <a:srgbClr val="FFFF99"/>
        </a:accent2>
        <a:accent3>
          <a:srgbClr val="FFFFFF"/>
        </a:accent3>
        <a:accent4>
          <a:srgbClr val="0D0D0D"/>
        </a:accent4>
        <a:accent5>
          <a:srgbClr val="E2AAAA"/>
        </a:accent5>
        <a:accent6>
          <a:srgbClr val="E7E78A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111111"/>
        </a:dk1>
        <a:lt1>
          <a:srgbClr val="FFFFFF"/>
        </a:lt1>
        <a:dk2>
          <a:srgbClr val="000000"/>
        </a:dk2>
        <a:lt2>
          <a:srgbClr val="800000"/>
        </a:lt2>
        <a:accent1>
          <a:srgbClr val="FFCC66"/>
        </a:accent1>
        <a:accent2>
          <a:srgbClr val="996600"/>
        </a:accent2>
        <a:accent3>
          <a:srgbClr val="FFFFFF"/>
        </a:accent3>
        <a:accent4>
          <a:srgbClr val="0D0D0D"/>
        </a:accent4>
        <a:accent5>
          <a:srgbClr val="FFE2B8"/>
        </a:accent5>
        <a:accent6>
          <a:srgbClr val="8A5C00"/>
        </a:accent6>
        <a:hlink>
          <a:srgbClr val="FF9933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111111"/>
        </a:dk1>
        <a:lt1>
          <a:srgbClr val="FFFFFF"/>
        </a:lt1>
        <a:dk2>
          <a:srgbClr val="000000"/>
        </a:dk2>
        <a:lt2>
          <a:srgbClr val="800000"/>
        </a:lt2>
        <a:accent1>
          <a:srgbClr val="FF9966"/>
        </a:accent1>
        <a:accent2>
          <a:srgbClr val="663300"/>
        </a:accent2>
        <a:accent3>
          <a:srgbClr val="FFFFFF"/>
        </a:accent3>
        <a:accent4>
          <a:srgbClr val="0D0D0D"/>
        </a:accent4>
        <a:accent5>
          <a:srgbClr val="FFCAB8"/>
        </a:accent5>
        <a:accent6>
          <a:srgbClr val="5C2D00"/>
        </a:accent6>
        <a:hlink>
          <a:srgbClr val="FF9933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111111"/>
        </a:dk1>
        <a:lt1>
          <a:srgbClr val="FFFFFF"/>
        </a:lt1>
        <a:dk2>
          <a:srgbClr val="000000"/>
        </a:dk2>
        <a:lt2>
          <a:srgbClr val="800000"/>
        </a:lt2>
        <a:accent1>
          <a:srgbClr val="996633"/>
        </a:accent1>
        <a:accent2>
          <a:srgbClr val="663300"/>
        </a:accent2>
        <a:accent3>
          <a:srgbClr val="FFFFFF"/>
        </a:accent3>
        <a:accent4>
          <a:srgbClr val="0D0D0D"/>
        </a:accent4>
        <a:accent5>
          <a:srgbClr val="CAB8AD"/>
        </a:accent5>
        <a:accent6>
          <a:srgbClr val="5C2D00"/>
        </a:accent6>
        <a:hlink>
          <a:srgbClr val="FFCC99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ème2" id="{A99A458D-5ECC-42A2-9D16-3AC2D757F6DD}" vid="{349116B1-78D5-4CD5-B20E-2866A9A8CCA8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Thème2</Template>
  <TotalTime>10354</TotalTime>
  <Words>1246</Words>
  <Application>Microsoft Office PowerPoint</Application>
  <PresentationFormat>Affichage à l'écran (16:9)</PresentationFormat>
  <Paragraphs>157</Paragraphs>
  <Slides>24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24</vt:i4>
      </vt:variant>
    </vt:vector>
  </HeadingPairs>
  <TitlesOfParts>
    <vt:vector size="29" baseType="lpstr">
      <vt:lpstr>Arial</vt:lpstr>
      <vt:lpstr>Courier New</vt:lpstr>
      <vt:lpstr>Trebuchet MS</vt:lpstr>
      <vt:lpstr>Thème2</vt:lpstr>
      <vt:lpstr>1_Thème2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Nettoyage des données : Détection des valeurs aberrantes</vt:lpstr>
      <vt:lpstr>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Laïla Agharbi</cp:lastModifiedBy>
  <cp:revision>111</cp:revision>
  <dcterms:modified xsi:type="dcterms:W3CDTF">2022-11-23T20:50:51Z</dcterms:modified>
</cp:coreProperties>
</file>